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373" r:id="rId2"/>
    <p:sldId id="345" r:id="rId3"/>
    <p:sldId id="282" r:id="rId4"/>
    <p:sldId id="379" r:id="rId5"/>
    <p:sldId id="340" r:id="rId6"/>
    <p:sldId id="372" r:id="rId7"/>
    <p:sldId id="341" r:id="rId8"/>
    <p:sldId id="369" r:id="rId9"/>
    <p:sldId id="347" r:id="rId10"/>
    <p:sldId id="344" r:id="rId11"/>
    <p:sldId id="374" r:id="rId12"/>
    <p:sldId id="375" r:id="rId13"/>
    <p:sldId id="376" r:id="rId14"/>
    <p:sldId id="377" r:id="rId15"/>
    <p:sldId id="378" r:id="rId16"/>
    <p:sldId id="353" r:id="rId17"/>
    <p:sldId id="350" r:id="rId18"/>
    <p:sldId id="354" r:id="rId19"/>
    <p:sldId id="342" r:id="rId20"/>
    <p:sldId id="355" r:id="rId21"/>
    <p:sldId id="359" r:id="rId22"/>
    <p:sldId id="343" r:id="rId23"/>
    <p:sldId id="363" r:id="rId24"/>
    <p:sldId id="338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xcswjtu@126.com" initials="z" lastIdx="1" clrIdx="0">
    <p:extLst>
      <p:ext uri="{19B8F6BF-5375-455C-9EA6-DF929625EA0E}">
        <p15:presenceInfo xmlns:p15="http://schemas.microsoft.com/office/powerpoint/2012/main" userId="964fa93199103cf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9C9E"/>
    <a:srgbClr val="EF5C61"/>
    <a:srgbClr val="E636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3" d="100"/>
          <a:sy n="83" d="100"/>
        </p:scale>
        <p:origin x="48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14T01:20:51.288" idx="1">
    <p:pos x="10" y="10"/>
    <p:text>在最后的模型里容纳人数不显著，所以这张可以考虑删掉？</p:text>
    <p:extLst>
      <p:ext uri="{C676402C-5697-4E1C-873F-D02D1690AC5C}">
        <p15:threadingInfo xmlns:p15="http://schemas.microsoft.com/office/powerpoint/2012/main" timeZoneBias="-480"/>
      </p:ext>
    </p:extLst>
  </p:cm>
</p:cmLst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708C1-38C0-4533-B5E9-2F7DA17C3B0A}" type="datetimeFigureOut">
              <a:rPr lang="zh-CN" altLang="en-US" smtClean="0"/>
              <a:t>2020/4/18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736848-0F9A-4EB1-B9E8-044E90F2709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4503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AE01D2AB-D8F6-4361-80F7-BCE9DDD1A5C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899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AE01D2AB-D8F6-4361-80F7-BCE9DDD1A5C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66411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AE01D2AB-D8F6-4361-80F7-BCE9DDD1A5C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63272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AE01D2AB-D8F6-4361-80F7-BCE9DDD1A5C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7965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AE01D2AB-D8F6-4361-80F7-BCE9DDD1A5C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26378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AE01D2AB-D8F6-4361-80F7-BCE9DDD1A5C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329112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fld id="{AE01D2AB-D8F6-4361-80F7-BCE9DDD1A5C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8093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32C435-7AB0-4C76-A1E5-C29CC6818E7B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F9A37A-BB94-4596-930E-4FE40B9D5EA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3431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45B23C-27F8-4E46-88AF-36453D83EB1C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316925-8EF8-4770-AA56-F99B2AF507B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4936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A068DA2-D58F-4C74-938D-84E4C03A2C60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1BA6F26-07A6-4F7F-BBE7-362C3A40333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5597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C7C4046-1A42-44D9-90F2-F529DA93C498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329C799-A8CE-409E-9B24-85FBC622CAD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105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0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1CA24E-1E14-4202-809D-76FF435686F2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4644A01-BCE5-42BF-9F3E-0A743B7956B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6369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83AF22-99D0-4411-9D1A-76B8F224DBE1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C82D18D-45C7-4CF7-8F35-DD36172847E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378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8" y="1535113"/>
            <a:ext cx="5389562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8" y="2174875"/>
            <a:ext cx="5389562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36161E-2E80-4CC2-8600-8385247BD64C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D6ADE76-6116-4D50-A096-0086DE6E1EB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9892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A7A8C5-F85B-4E08-9B86-E8E5488428E3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E06208D-24CB-4B6A-8760-62BD73CA338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133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0CD40CE-339E-4C1C-957C-840A9DEC4D2C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BB8F404-4D68-4CF1-A1D1-4545FFCFAAD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8210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3" y="273050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0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B34983-85B2-4CB4-A44D-C2C46BAE4469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547B9B-1766-479B-AA23-B506E2AC126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694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5BA346-D779-4C95-81F4-F961984956E8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FF7BFB-756C-47A5-9D16-E669BBFD99C2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913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14AB167E-7C37-4C39-8808-6CE29E07FC84}" type="datetimeFigureOut">
              <a:rPr lang="zh-CN" altLang="en-US"/>
              <a:pPr>
                <a:defRPr/>
              </a:pPr>
              <a:t>2020/4/18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F205F109-EF71-431C-AD3A-28C87A55BB43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858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4.wdp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6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7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8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microsoft.com/office/2007/relationships/hdphoto" Target="../media/hdphoto9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comments" Target="../comments/comment1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3">
            <a:alphaModFix amt="92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1597A3D4-CD42-4F4A-97E8-5BF26A86F4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E8555A">
              <a:alpha val="89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文本框 12">
            <a:extLst>
              <a:ext uri="{FF2B5EF4-FFF2-40B4-BE49-F238E27FC236}">
                <a16:creationId xmlns:a16="http://schemas.microsoft.com/office/drawing/2014/main" id="{68820840-ABBB-4D7F-9E59-6C93CDA1A9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2071255"/>
            <a:ext cx="11434617" cy="10272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0" lang="zh-CN" altLang="en-US" sz="4800" b="1" i="0" u="none" strike="noStrike" kern="1200" cap="none" spc="30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在线民宿房源五星评级影响因素分析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D6984BE-3FA5-4ACF-AFF2-767F59E3F6A7}"/>
              </a:ext>
            </a:extLst>
          </p:cNvPr>
          <p:cNvSpPr txBox="1"/>
          <p:nvPr/>
        </p:nvSpPr>
        <p:spPr>
          <a:xfrm>
            <a:off x="3352801" y="5643419"/>
            <a:ext cx="59759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2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精品案例   主讲人：潘蕊</a:t>
            </a: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167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3">
            <a:alphaModFix amt="92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6">
            <a:extLst>
              <a:ext uri="{FF2B5EF4-FFF2-40B4-BE49-F238E27FC236}">
                <a16:creationId xmlns:a16="http://schemas.microsoft.com/office/drawing/2014/main" id="{30870CC4-928D-4C02-8138-352ADA0024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E8555A">
              <a:alpha val="89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1" name="文本框 12"/>
          <p:cNvSpPr txBox="1">
            <a:spLocks noChangeArrowheads="1"/>
          </p:cNvSpPr>
          <p:nvPr/>
        </p:nvSpPr>
        <p:spPr bwMode="auto">
          <a:xfrm>
            <a:off x="2762250" y="3632200"/>
            <a:ext cx="3919538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描述统计</a:t>
            </a:r>
          </a:p>
        </p:txBody>
      </p:sp>
      <p:sp>
        <p:nvSpPr>
          <p:cNvPr id="6" name="文本框 8">
            <a:extLst>
              <a:ext uri="{FF2B5EF4-FFF2-40B4-BE49-F238E27FC236}">
                <a16:creationId xmlns:a16="http://schemas.microsoft.com/office/drawing/2014/main" id="{F4A0DF7F-E140-4DA8-8610-B218EA2C6B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71625"/>
            <a:ext cx="1495425" cy="538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3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3</a:t>
            </a:r>
            <a:endParaRPr kumimoji="0" lang="zh-CN" altLang="en-US" sz="34400" b="1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18">
            <a:extLst>
              <a:ext uri="{FF2B5EF4-FFF2-40B4-BE49-F238E27FC236}">
                <a16:creationId xmlns:a16="http://schemas.microsoft.com/office/drawing/2014/main" id="{66620328-98A3-46AB-9FD7-9946D302DD2D}"/>
              </a:ext>
            </a:extLst>
          </p:cNvPr>
          <p:cNvSpPr>
            <a:spLocks/>
          </p:cNvSpPr>
          <p:nvPr/>
        </p:nvSpPr>
        <p:spPr bwMode="auto">
          <a:xfrm>
            <a:off x="428625" y="4899025"/>
            <a:ext cx="2082800" cy="976313"/>
          </a:xfrm>
          <a:custGeom>
            <a:avLst/>
            <a:gdLst>
              <a:gd name="T0" fmla="*/ 1377475 w 2083287"/>
              <a:gd name="T1" fmla="*/ 0 h 976698"/>
              <a:gd name="T2" fmla="*/ 2081826 w 2083287"/>
              <a:gd name="T3" fmla="*/ 0 h 976698"/>
              <a:gd name="T4" fmla="*/ 2062660 w 2083287"/>
              <a:gd name="T5" fmla="*/ 198213 h 976698"/>
              <a:gd name="T6" fmla="*/ 1739671 w 2083287"/>
              <a:gd name="T7" fmla="*/ 711148 h 976698"/>
              <a:gd name="T8" fmla="*/ 821304 w 2083287"/>
              <a:gd name="T9" fmla="*/ 975543 h 976698"/>
              <a:gd name="T10" fmla="*/ 0 w 2083287"/>
              <a:gd name="T11" fmla="*/ 807098 h 976698"/>
              <a:gd name="T12" fmla="*/ 0 w 2083287"/>
              <a:gd name="T13" fmla="*/ 199411 h 976698"/>
              <a:gd name="T14" fmla="*/ 772238 w 2083287"/>
              <a:gd name="T15" fmla="*/ 446752 h 976698"/>
              <a:gd name="T16" fmla="*/ 1215958 w 2083287"/>
              <a:gd name="T17" fmla="*/ 323082 h 976698"/>
              <a:gd name="T18" fmla="*/ 1369952 w 2083287"/>
              <a:gd name="T19" fmla="*/ 78808 h 976698"/>
              <a:gd name="T20" fmla="*/ 1377475 w 2083287"/>
              <a:gd name="T21" fmla="*/ 0 h 976698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083287"/>
              <a:gd name="T34" fmla="*/ 0 h 976698"/>
              <a:gd name="T35" fmla="*/ 2083287 w 2083287"/>
              <a:gd name="T36" fmla="*/ 976698 h 976698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083287" h="976698">
                <a:moveTo>
                  <a:pt x="1378441" y="0"/>
                </a:moveTo>
                <a:lnTo>
                  <a:pt x="2083287" y="0"/>
                </a:lnTo>
                <a:lnTo>
                  <a:pt x="2064107" y="198447"/>
                </a:lnTo>
                <a:cubicBezTo>
                  <a:pt x="2021012" y="408454"/>
                  <a:pt x="1913273" y="579634"/>
                  <a:pt x="1740892" y="711989"/>
                </a:cubicBezTo>
                <a:cubicBezTo>
                  <a:pt x="1511050" y="888462"/>
                  <a:pt x="1204713" y="976698"/>
                  <a:pt x="821880" y="976698"/>
                </a:cubicBezTo>
                <a:cubicBezTo>
                  <a:pt x="481743" y="976698"/>
                  <a:pt x="207783" y="920483"/>
                  <a:pt x="0" y="808053"/>
                </a:cubicBezTo>
                <a:lnTo>
                  <a:pt x="0" y="199648"/>
                </a:lnTo>
                <a:cubicBezTo>
                  <a:pt x="220592" y="364736"/>
                  <a:pt x="478185" y="447280"/>
                  <a:pt x="772781" y="447280"/>
                </a:cubicBezTo>
                <a:cubicBezTo>
                  <a:pt x="959216" y="447280"/>
                  <a:pt x="1107226" y="406008"/>
                  <a:pt x="1216810" y="323464"/>
                </a:cubicBezTo>
                <a:cubicBezTo>
                  <a:pt x="1298998" y="261556"/>
                  <a:pt x="1350365" y="180035"/>
                  <a:pt x="1370912" y="78901"/>
                </a:cubicBezTo>
                <a:lnTo>
                  <a:pt x="1378441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DA2D56B-9676-4907-8490-CFBEA8C542B7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2627754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375083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房源评分等级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CFADDFF-5A5D-4A7D-AA59-E7B9B8C7D149}"/>
              </a:ext>
            </a:extLst>
          </p:cNvPr>
          <p:cNvSpPr txBox="1"/>
          <p:nvPr/>
        </p:nvSpPr>
        <p:spPr>
          <a:xfrm>
            <a:off x="1799426" y="4376720"/>
            <a:ext cx="9395047" cy="1456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房源评分整体呈</a:t>
            </a:r>
            <a:r>
              <a:rPr kumimoji="1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左偏</a:t>
            </a: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分布，极少数房源评分</a:t>
            </a:r>
            <a:r>
              <a:rPr kumimoji="1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低于</a:t>
            </a:r>
            <a:r>
              <a:rPr kumimoji="1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4.4</a:t>
            </a:r>
            <a:r>
              <a:rPr kumimoji="1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分</a:t>
            </a:r>
            <a:endParaRPr kumimoji="1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3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在所有房源中，五星房源共有</a:t>
            </a:r>
            <a:r>
              <a:rPr kumimoji="1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112</a:t>
            </a:r>
            <a:r>
              <a:rPr kumimoji="1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套</a:t>
            </a: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，非五星房源共有</a:t>
            </a:r>
            <a:r>
              <a:rPr kumimoji="1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363</a:t>
            </a:r>
            <a:r>
              <a:rPr kumimoji="1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套</a:t>
            </a:r>
            <a:r>
              <a:rPr kumimoji="1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，五星房源占整体的</a:t>
            </a:r>
            <a:r>
              <a:rPr kumimoji="1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23.58%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7AF4FB5-24AA-41CA-A667-6C2FBC9922E5}"/>
              </a:ext>
            </a:extLst>
          </p:cNvPr>
          <p:cNvGrpSpPr/>
          <p:nvPr/>
        </p:nvGrpSpPr>
        <p:grpSpPr>
          <a:xfrm>
            <a:off x="1255280" y="4686304"/>
            <a:ext cx="447882" cy="449119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4E79E82D-FA31-405A-ABE6-AF6D283BD2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13" name="Picture 15" descr="bulb.png">
              <a:extLst>
                <a:ext uri="{FF2B5EF4-FFF2-40B4-BE49-F238E27FC236}">
                  <a16:creationId xmlns:a16="http://schemas.microsoft.com/office/drawing/2014/main" id="{9A5AAEDC-61C9-4E27-8E04-87FF288F07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7EB1E34-2CE9-4B97-A9D6-E14F8754C809}"/>
              </a:ext>
            </a:extLst>
          </p:cNvPr>
          <p:cNvGrpSpPr/>
          <p:nvPr/>
        </p:nvGrpSpPr>
        <p:grpSpPr>
          <a:xfrm>
            <a:off x="1255280" y="5438203"/>
            <a:ext cx="457235" cy="458498"/>
            <a:chOff x="978188" y="5231102"/>
            <a:chExt cx="457235" cy="458498"/>
          </a:xfrm>
          <a:solidFill>
            <a:srgbClr val="EF5C61"/>
          </a:solidFill>
        </p:grpSpPr>
        <p:sp>
          <p:nvSpPr>
            <p:cNvPr id="18" name="Oval 13">
              <a:extLst>
                <a:ext uri="{FF2B5EF4-FFF2-40B4-BE49-F238E27FC236}">
                  <a16:creationId xmlns:a16="http://schemas.microsoft.com/office/drawing/2014/main" id="{27C72808-A29A-4964-B3B5-93CB9C33EDF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78188" y="5231102"/>
              <a:ext cx="457235" cy="458498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19" name="Picture 14" descr="phone.png">
              <a:extLst>
                <a:ext uri="{FF2B5EF4-FFF2-40B4-BE49-F238E27FC236}">
                  <a16:creationId xmlns:a16="http://schemas.microsoft.com/office/drawing/2014/main" id="{07921C6B-55C4-475F-BB82-7785E37722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87294" y="5343671"/>
              <a:ext cx="231144" cy="22988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0C04A87E-6BF5-43EB-B302-FA9BB73637C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00800" y="891226"/>
            <a:ext cx="3379200" cy="351927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57C216C-5400-419E-8ADD-FC7C1A9981E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5530" y="959819"/>
            <a:ext cx="3313338" cy="3450678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5FE94DE-23C3-442E-87EB-AA1C7BD76950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狗熊会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| 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13463412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37508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300" b="1" spc="300" dirty="0">
                <a:solidFill>
                  <a:srgbClr val="E636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房源硬性条件</a:t>
            </a:r>
            <a:r>
              <a:rPr lang="en-US" altLang="zh-CN" sz="2300" b="1" spc="300" dirty="0">
                <a:solidFill>
                  <a:srgbClr val="E636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房源配置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7AF4FB5-24AA-41CA-A667-6C2FBC9922E5}"/>
              </a:ext>
            </a:extLst>
          </p:cNvPr>
          <p:cNvGrpSpPr/>
          <p:nvPr/>
        </p:nvGrpSpPr>
        <p:grpSpPr>
          <a:xfrm>
            <a:off x="1467716" y="4655129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4E79E82D-FA31-405A-ABE6-AF6D283BD2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13" name="Picture 15" descr="bulb.png">
              <a:extLst>
                <a:ext uri="{FF2B5EF4-FFF2-40B4-BE49-F238E27FC236}">
                  <a16:creationId xmlns:a16="http://schemas.microsoft.com/office/drawing/2014/main" id="{9A5AAEDC-61C9-4E27-8E04-87FF288F07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C5FE94DE-23C3-442E-87EB-AA1C7BD76950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狗熊会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| 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聚数据英才，助产业振兴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8EEA7A1-F1DB-4BC5-BFD0-A843705D53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04168" y="1194849"/>
            <a:ext cx="7415323" cy="3004442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8657D5B-DB27-452B-B115-F6B61A06A212}"/>
              </a:ext>
            </a:extLst>
          </p:cNvPr>
          <p:cNvGrpSpPr/>
          <p:nvPr/>
        </p:nvGrpSpPr>
        <p:grpSpPr>
          <a:xfrm>
            <a:off x="1467716" y="5218548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4B4C0956-25FD-44F3-B659-305C85710D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23" name="Picture 15" descr="bulb.png">
              <a:extLst>
                <a:ext uri="{FF2B5EF4-FFF2-40B4-BE49-F238E27FC236}">
                  <a16:creationId xmlns:a16="http://schemas.microsoft.com/office/drawing/2014/main" id="{F58949E8-8FA5-4137-9E6E-2149156DC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3E2813E-FD8F-44A0-B354-B1B8D2ECD22B}"/>
              </a:ext>
            </a:extLst>
          </p:cNvPr>
          <p:cNvGrpSpPr/>
          <p:nvPr/>
        </p:nvGrpSpPr>
        <p:grpSpPr>
          <a:xfrm>
            <a:off x="1467716" y="5781966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25" name="Oval 10">
              <a:extLst>
                <a:ext uri="{FF2B5EF4-FFF2-40B4-BE49-F238E27FC236}">
                  <a16:creationId xmlns:a16="http://schemas.microsoft.com/office/drawing/2014/main" id="{95D39271-6CB7-4D15-8A7B-458C727850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26" name="Picture 15" descr="bulb.png">
              <a:extLst>
                <a:ext uri="{FF2B5EF4-FFF2-40B4-BE49-F238E27FC236}">
                  <a16:creationId xmlns:a16="http://schemas.microsoft.com/office/drawing/2014/main" id="{EBF905B9-3891-435E-A720-BE67418460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98BD63C7-E075-4FE4-9159-E1F44D7C661C}"/>
              </a:ext>
            </a:extLst>
          </p:cNvPr>
          <p:cNvSpPr txBox="1"/>
          <p:nvPr/>
        </p:nvSpPr>
        <p:spPr>
          <a:xfrm>
            <a:off x="2096653" y="4673600"/>
            <a:ext cx="68349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在房源类型上，共有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262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套整套房源，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213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套独立房源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0D0ED6A-C385-42BA-BA83-FFF15CB4B0D0}"/>
              </a:ext>
            </a:extLst>
          </p:cNvPr>
          <p:cNvSpPr txBox="1"/>
          <p:nvPr/>
        </p:nvSpPr>
        <p:spPr>
          <a:xfrm>
            <a:off x="2096653" y="5227782"/>
            <a:ext cx="7467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在容纳人数上，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双人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房源数量最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，共计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304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套，单人房源最为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稀缺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，仅有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30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套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E6CDB5F-33E8-46C7-8715-0899F3145A69}"/>
              </a:ext>
            </a:extLst>
          </p:cNvPr>
          <p:cNvSpPr txBox="1"/>
          <p:nvPr/>
        </p:nvSpPr>
        <p:spPr>
          <a:xfrm>
            <a:off x="2096653" y="5781964"/>
            <a:ext cx="7467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在厨房配套上，拥有厨房配套的房源共有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406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套，占比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85.47%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0403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37508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300" b="1" spc="300" dirty="0">
                <a:solidFill>
                  <a:srgbClr val="E636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房源硬性条件</a:t>
            </a:r>
            <a:r>
              <a:rPr lang="en-US" altLang="zh-CN" sz="2300" b="1" spc="300" dirty="0">
                <a:solidFill>
                  <a:srgbClr val="E636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房源地段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7AF4FB5-24AA-41CA-A667-6C2FBC9922E5}"/>
              </a:ext>
            </a:extLst>
          </p:cNvPr>
          <p:cNvGrpSpPr/>
          <p:nvPr/>
        </p:nvGrpSpPr>
        <p:grpSpPr>
          <a:xfrm>
            <a:off x="1440006" y="4710547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4E79E82D-FA31-405A-ABE6-AF6D283BD2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13" name="Picture 15" descr="bulb.png">
              <a:extLst>
                <a:ext uri="{FF2B5EF4-FFF2-40B4-BE49-F238E27FC236}">
                  <a16:creationId xmlns:a16="http://schemas.microsoft.com/office/drawing/2014/main" id="{9A5AAEDC-61C9-4E27-8E04-87FF288F07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C5FE94DE-23C3-442E-87EB-AA1C7BD76950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狗熊会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| 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聚数据英才，助产业振兴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8657D5B-DB27-452B-B115-F6B61A06A212}"/>
              </a:ext>
            </a:extLst>
          </p:cNvPr>
          <p:cNvGrpSpPr/>
          <p:nvPr/>
        </p:nvGrpSpPr>
        <p:grpSpPr>
          <a:xfrm>
            <a:off x="1440006" y="5241638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4B4C0956-25FD-44F3-B659-305C85710D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23" name="Picture 15" descr="bulb.png">
              <a:extLst>
                <a:ext uri="{FF2B5EF4-FFF2-40B4-BE49-F238E27FC236}">
                  <a16:creationId xmlns:a16="http://schemas.microsoft.com/office/drawing/2014/main" id="{F58949E8-8FA5-4137-9E6E-2149156DC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3E2813E-FD8F-44A0-B354-B1B8D2ECD22B}"/>
              </a:ext>
            </a:extLst>
          </p:cNvPr>
          <p:cNvGrpSpPr/>
          <p:nvPr/>
        </p:nvGrpSpPr>
        <p:grpSpPr>
          <a:xfrm>
            <a:off x="1440006" y="5772729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25" name="Oval 10">
              <a:extLst>
                <a:ext uri="{FF2B5EF4-FFF2-40B4-BE49-F238E27FC236}">
                  <a16:creationId xmlns:a16="http://schemas.microsoft.com/office/drawing/2014/main" id="{95D39271-6CB7-4D15-8A7B-458C727850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26" name="Picture 15" descr="bulb.png">
              <a:extLst>
                <a:ext uri="{FF2B5EF4-FFF2-40B4-BE49-F238E27FC236}">
                  <a16:creationId xmlns:a16="http://schemas.microsoft.com/office/drawing/2014/main" id="{EBF905B9-3891-435E-A720-BE67418460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98BD63C7-E075-4FE4-9159-E1F44D7C661C}"/>
              </a:ext>
            </a:extLst>
          </p:cNvPr>
          <p:cNvSpPr txBox="1"/>
          <p:nvPr/>
        </p:nvSpPr>
        <p:spPr>
          <a:xfrm>
            <a:off x="2096653" y="4701309"/>
            <a:ext cx="68349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在城区位置上，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朝阳区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的房源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最多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，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丰台区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和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西城区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房源数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较少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0D0ED6A-C385-42BA-BA83-FFF15CB4B0D0}"/>
              </a:ext>
            </a:extLst>
          </p:cNvPr>
          <p:cNvSpPr txBox="1"/>
          <p:nvPr/>
        </p:nvSpPr>
        <p:spPr>
          <a:xfrm>
            <a:off x="2096653" y="5241637"/>
            <a:ext cx="7467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在地铁配套上，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六成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房源周边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没有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地铁配套设施，共计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288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套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E6CDB5F-33E8-46C7-8715-0899F3145A69}"/>
              </a:ext>
            </a:extLst>
          </p:cNvPr>
          <p:cNvSpPr txBox="1"/>
          <p:nvPr/>
        </p:nvSpPr>
        <p:spPr>
          <a:xfrm>
            <a:off x="2096653" y="5781964"/>
            <a:ext cx="7467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在与天安门的距离上，整体呈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右偏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分布，大多数房源与天安门的距离在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6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公里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以内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23E462B-49AD-4E20-84EC-8EC75DFA36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39687" y="914398"/>
            <a:ext cx="7960095" cy="3464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1766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37508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3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平台营销能力</a:t>
            </a:r>
            <a:r>
              <a:rPr kumimoji="0" lang="en-US" altLang="zh-CN" sz="23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-</a:t>
            </a: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房东展示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7AF4FB5-24AA-41CA-A667-6C2FBC9922E5}"/>
              </a:ext>
            </a:extLst>
          </p:cNvPr>
          <p:cNvGrpSpPr/>
          <p:nvPr/>
        </p:nvGrpSpPr>
        <p:grpSpPr>
          <a:xfrm>
            <a:off x="1440006" y="4710547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4E79E82D-FA31-405A-ABE6-AF6D283BD2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13" name="Picture 15" descr="bulb.png">
              <a:extLst>
                <a:ext uri="{FF2B5EF4-FFF2-40B4-BE49-F238E27FC236}">
                  <a16:creationId xmlns:a16="http://schemas.microsoft.com/office/drawing/2014/main" id="{9A5AAEDC-61C9-4E27-8E04-87FF288F07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C5FE94DE-23C3-442E-87EB-AA1C7BD76950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狗熊会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| 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聚数据英才，助产业振兴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8657D5B-DB27-452B-B115-F6B61A06A212}"/>
              </a:ext>
            </a:extLst>
          </p:cNvPr>
          <p:cNvGrpSpPr/>
          <p:nvPr/>
        </p:nvGrpSpPr>
        <p:grpSpPr>
          <a:xfrm>
            <a:off x="1440006" y="5241638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4B4C0956-25FD-44F3-B659-305C85710D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23" name="Picture 15" descr="bulb.png">
              <a:extLst>
                <a:ext uri="{FF2B5EF4-FFF2-40B4-BE49-F238E27FC236}">
                  <a16:creationId xmlns:a16="http://schemas.microsoft.com/office/drawing/2014/main" id="{F58949E8-8FA5-4137-9E6E-2149156DC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3E2813E-FD8F-44A0-B354-B1B8D2ECD22B}"/>
              </a:ext>
            </a:extLst>
          </p:cNvPr>
          <p:cNvGrpSpPr/>
          <p:nvPr/>
        </p:nvGrpSpPr>
        <p:grpSpPr>
          <a:xfrm>
            <a:off x="1440006" y="5772729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25" name="Oval 10">
              <a:extLst>
                <a:ext uri="{FF2B5EF4-FFF2-40B4-BE49-F238E27FC236}">
                  <a16:creationId xmlns:a16="http://schemas.microsoft.com/office/drawing/2014/main" id="{95D39271-6CB7-4D15-8A7B-458C727850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26" name="Picture 15" descr="bulb.png">
              <a:extLst>
                <a:ext uri="{FF2B5EF4-FFF2-40B4-BE49-F238E27FC236}">
                  <a16:creationId xmlns:a16="http://schemas.microsoft.com/office/drawing/2014/main" id="{EBF905B9-3891-435E-A720-BE67418460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98BD63C7-E075-4FE4-9159-E1F44D7C661C}"/>
              </a:ext>
            </a:extLst>
          </p:cNvPr>
          <p:cNvSpPr txBox="1"/>
          <p:nvPr/>
        </p:nvSpPr>
        <p:spPr>
          <a:xfrm>
            <a:off x="2096653" y="4701309"/>
            <a:ext cx="68349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在标题长度上，整体呈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左偏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分布，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五成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房源标题长度都在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40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字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以上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0D0ED6A-C385-42BA-BA83-FFF15CB4B0D0}"/>
              </a:ext>
            </a:extLst>
          </p:cNvPr>
          <p:cNvSpPr txBox="1"/>
          <p:nvPr/>
        </p:nvSpPr>
        <p:spPr>
          <a:xfrm>
            <a:off x="2096653" y="5241637"/>
            <a:ext cx="7467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在房源价格上，整体呈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右偏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分布，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八成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房源的价格在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500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元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以下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E6CDB5F-33E8-46C7-8715-0899F3145A69}"/>
              </a:ext>
            </a:extLst>
          </p:cNvPr>
          <p:cNvSpPr txBox="1"/>
          <p:nvPr/>
        </p:nvSpPr>
        <p:spPr>
          <a:xfrm>
            <a:off x="2096653" y="5781964"/>
            <a:ext cx="7467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在打折类型上，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有条件打折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的房源最多，共有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211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套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5FB280E-527D-423D-929F-1865B51D78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19563" y="995872"/>
            <a:ext cx="7656946" cy="3439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3773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375083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lvl="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300" b="1" spc="300" dirty="0">
                <a:solidFill>
                  <a:srgbClr val="E636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平台营销能力</a:t>
            </a:r>
            <a:r>
              <a:rPr lang="en-US" altLang="zh-CN" sz="2300" b="1" spc="300" dirty="0">
                <a:solidFill>
                  <a:srgbClr val="E636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</a:t>
            </a: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用户评价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47AF4FB5-24AA-41CA-A667-6C2FBC9922E5}"/>
              </a:ext>
            </a:extLst>
          </p:cNvPr>
          <p:cNvGrpSpPr/>
          <p:nvPr/>
        </p:nvGrpSpPr>
        <p:grpSpPr>
          <a:xfrm>
            <a:off x="1440006" y="4710547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4E79E82D-FA31-405A-ABE6-AF6D283BD244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13" name="Picture 15" descr="bulb.png">
              <a:extLst>
                <a:ext uri="{FF2B5EF4-FFF2-40B4-BE49-F238E27FC236}">
                  <a16:creationId xmlns:a16="http://schemas.microsoft.com/office/drawing/2014/main" id="{9A5AAEDC-61C9-4E27-8E04-87FF288F07C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C5FE94DE-23C3-442E-87EB-AA1C7BD76950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狗熊会</a:t>
            </a:r>
            <a:r>
              <a:rPr kumimoji="0" lang="en-US" altLang="zh-CN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 | </a:t>
            </a:r>
            <a:r>
              <a: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65000"/>
                    <a:lumOff val="3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聚数据英才，助产业振兴</a:t>
            </a:r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08657D5B-DB27-452B-B115-F6B61A06A212}"/>
              </a:ext>
            </a:extLst>
          </p:cNvPr>
          <p:cNvGrpSpPr/>
          <p:nvPr/>
        </p:nvGrpSpPr>
        <p:grpSpPr>
          <a:xfrm>
            <a:off x="1440006" y="5241638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22" name="Oval 10">
              <a:extLst>
                <a:ext uri="{FF2B5EF4-FFF2-40B4-BE49-F238E27FC236}">
                  <a16:creationId xmlns:a16="http://schemas.microsoft.com/office/drawing/2014/main" id="{4B4C0956-25FD-44F3-B659-305C85710D2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23" name="Picture 15" descr="bulb.png">
              <a:extLst>
                <a:ext uri="{FF2B5EF4-FFF2-40B4-BE49-F238E27FC236}">
                  <a16:creationId xmlns:a16="http://schemas.microsoft.com/office/drawing/2014/main" id="{F58949E8-8FA5-4137-9E6E-2149156DCEA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63E2813E-FD8F-44A0-B354-B1B8D2ECD22B}"/>
              </a:ext>
            </a:extLst>
          </p:cNvPr>
          <p:cNvGrpSpPr/>
          <p:nvPr/>
        </p:nvGrpSpPr>
        <p:grpSpPr>
          <a:xfrm>
            <a:off x="1440006" y="5772729"/>
            <a:ext cx="402647" cy="387932"/>
            <a:chOff x="959718" y="4732482"/>
            <a:chExt cx="447882" cy="449119"/>
          </a:xfrm>
          <a:solidFill>
            <a:srgbClr val="EF5C61"/>
          </a:solidFill>
        </p:grpSpPr>
        <p:sp>
          <p:nvSpPr>
            <p:cNvPr id="25" name="Oval 10">
              <a:extLst>
                <a:ext uri="{FF2B5EF4-FFF2-40B4-BE49-F238E27FC236}">
                  <a16:creationId xmlns:a16="http://schemas.microsoft.com/office/drawing/2014/main" id="{95D39271-6CB7-4D15-8A7B-458C72785092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959718" y="4732482"/>
              <a:ext cx="447882" cy="449119"/>
            </a:xfrm>
            <a:prstGeom prst="ellipse">
              <a:avLst/>
            </a:prstGeom>
            <a:grpFill/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26" name="Picture 15" descr="bulb.png">
              <a:extLst>
                <a:ext uri="{FF2B5EF4-FFF2-40B4-BE49-F238E27FC236}">
                  <a16:creationId xmlns:a16="http://schemas.microsoft.com/office/drawing/2014/main" id="{EBF905B9-3891-435E-A720-BE67418460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50061" y="4831341"/>
              <a:ext cx="260687" cy="26211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98BD63C7-E075-4FE4-9159-E1F44D7C661C}"/>
              </a:ext>
            </a:extLst>
          </p:cNvPr>
          <p:cNvSpPr txBox="1"/>
          <p:nvPr/>
        </p:nvSpPr>
        <p:spPr>
          <a:xfrm>
            <a:off x="2096653" y="4701309"/>
            <a:ext cx="683490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在房东等级上，房东属于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超级房东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的房源有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278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套，占比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58.53%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30D0ED6A-C385-42BA-BA83-FFF15CB4B0D0}"/>
              </a:ext>
            </a:extLst>
          </p:cNvPr>
          <p:cNvSpPr txBox="1"/>
          <p:nvPr/>
        </p:nvSpPr>
        <p:spPr>
          <a:xfrm>
            <a:off x="2096653" y="5241637"/>
            <a:ext cx="7467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在性价比等级上，属于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高性价比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的房源仅有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110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套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，占比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23.16%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E6CDB5F-33E8-46C7-8715-0899F3145A69}"/>
              </a:ext>
            </a:extLst>
          </p:cNvPr>
          <p:cNvSpPr txBox="1"/>
          <p:nvPr/>
        </p:nvSpPr>
        <p:spPr>
          <a:xfrm>
            <a:off x="2096653" y="5781964"/>
            <a:ext cx="74676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在评论数目上，整体呈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右偏分布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，近五成的评论数都在</a:t>
            </a:r>
            <a:r>
              <a:rPr kumimoji="0" lang="en-US" altLang="zh-CN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40</a:t>
            </a: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字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以下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340745D-52B2-4D86-BCFA-E8E9478999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754911" y="942108"/>
            <a:ext cx="7443364" cy="3549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1956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375083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容纳人数</a:t>
            </a:r>
            <a:r>
              <a:rPr kumimoji="0" lang="en-US" altLang="zh-CN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五星评级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8B35B8A-E6FA-476C-B641-562AB36700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2364" y="1163782"/>
            <a:ext cx="4283686" cy="446124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F388257D-5031-42D6-9C91-C01D011C6F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3660" y="849745"/>
            <a:ext cx="6280849" cy="494046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3CF41BA-9360-4B99-B7D5-59D2B1E5220D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3064994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554268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房源硬性条件</a:t>
            </a:r>
            <a:r>
              <a:rPr kumimoji="0" lang="en-US" altLang="zh-CN" sz="24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五星评级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590314-8381-4A10-BE70-72588976A9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38" y="1450709"/>
            <a:ext cx="10492508" cy="43686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7E121495-6AC5-492C-ACE8-9C620F157CAF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36929390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4" y="174363"/>
            <a:ext cx="530253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0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平台营销能力</a:t>
            </a:r>
            <a:r>
              <a:rPr lang="en-US" altLang="zh-CN" sz="2400" b="1" spc="300" dirty="0">
                <a:solidFill>
                  <a:srgbClr val="E636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000" b="1" spc="300" dirty="0">
                <a:solidFill>
                  <a:srgbClr val="E636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五星评级</a:t>
            </a:r>
            <a:endParaRPr kumimoji="0" lang="zh-CN" altLang="en-US" sz="2000" b="1" i="0" u="none" strike="noStrike" kern="1200" cap="none" spc="300" normalizeH="0" baseline="0" noProof="0" dirty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E6CC46B-9BEF-4399-B929-AB3C525C8FC1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3B43781-BCAD-4EB2-991B-B148C8F1AE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5236" y="966480"/>
            <a:ext cx="9347200" cy="5147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4546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3">
            <a:alphaModFix amt="92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6">
            <a:extLst>
              <a:ext uri="{FF2B5EF4-FFF2-40B4-BE49-F238E27FC236}">
                <a16:creationId xmlns:a16="http://schemas.microsoft.com/office/drawing/2014/main" id="{86E59C2B-29F7-4D1C-A03D-D7DD0BCDB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E8555A">
              <a:alpha val="89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1" name="文本框 12"/>
          <p:cNvSpPr txBox="1">
            <a:spLocks noChangeArrowheads="1"/>
          </p:cNvSpPr>
          <p:nvPr/>
        </p:nvSpPr>
        <p:spPr bwMode="auto">
          <a:xfrm>
            <a:off x="2762250" y="3632200"/>
            <a:ext cx="3919538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zh-CN" altLang="en-US" sz="7200" b="1" dirty="0">
                <a:solidFill>
                  <a:srgbClr val="FFFFFF">
                    <a:lumMod val="85000"/>
                  </a:srgbClr>
                </a:solidFill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建模分析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1C828A5-6D58-4156-8378-3A0FFBCDAB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71625"/>
            <a:ext cx="1495425" cy="538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3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4</a:t>
            </a:r>
            <a:endParaRPr kumimoji="0" lang="zh-CN" altLang="en-US" sz="34400" b="1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17">
            <a:extLst>
              <a:ext uri="{FF2B5EF4-FFF2-40B4-BE49-F238E27FC236}">
                <a16:creationId xmlns:a16="http://schemas.microsoft.com/office/drawing/2014/main" id="{509BB937-091D-4601-9AAD-8CFA128F3501}"/>
              </a:ext>
            </a:extLst>
          </p:cNvPr>
          <p:cNvSpPr>
            <a:spLocks/>
          </p:cNvSpPr>
          <p:nvPr/>
        </p:nvSpPr>
        <p:spPr bwMode="auto">
          <a:xfrm>
            <a:off x="168275" y="4889500"/>
            <a:ext cx="2484438" cy="928688"/>
          </a:xfrm>
          <a:custGeom>
            <a:avLst/>
            <a:gdLst>
              <a:gd name="T0" fmla="*/ 0 w 2484854"/>
              <a:gd name="T1" fmla="*/ 0 h 929514"/>
              <a:gd name="T2" fmla="*/ 2483606 w 2484854"/>
              <a:gd name="T3" fmla="*/ 0 h 929514"/>
              <a:gd name="T4" fmla="*/ 2483606 w 2484854"/>
              <a:gd name="T5" fmla="*/ 207413 h 929514"/>
              <a:gd name="T6" fmla="*/ 2082473 w 2484854"/>
              <a:gd name="T7" fmla="*/ 207413 h 929514"/>
              <a:gd name="T8" fmla="*/ 2082473 w 2484854"/>
              <a:gd name="T9" fmla="*/ 927038 h 929514"/>
              <a:gd name="T10" fmla="*/ 1453038 w 2484854"/>
              <a:gd name="T11" fmla="*/ 927038 h 929514"/>
              <a:gd name="T12" fmla="*/ 1453038 w 2484854"/>
              <a:gd name="T13" fmla="*/ 207413 h 929514"/>
              <a:gd name="T14" fmla="*/ 0 w 2484854"/>
              <a:gd name="T15" fmla="*/ 207413 h 929514"/>
              <a:gd name="T16" fmla="*/ 0 w 2484854"/>
              <a:gd name="T17" fmla="*/ 0 h 92951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484854"/>
              <a:gd name="T28" fmla="*/ 0 h 929514"/>
              <a:gd name="T29" fmla="*/ 2484854 w 2484854"/>
              <a:gd name="T30" fmla="*/ 929514 h 929514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484854" h="929514">
                <a:moveTo>
                  <a:pt x="0" y="0"/>
                </a:moveTo>
                <a:lnTo>
                  <a:pt x="2484854" y="0"/>
                </a:lnTo>
                <a:lnTo>
                  <a:pt x="2484854" y="207967"/>
                </a:lnTo>
                <a:lnTo>
                  <a:pt x="2083520" y="207967"/>
                </a:lnTo>
                <a:lnTo>
                  <a:pt x="2083520" y="929514"/>
                </a:lnTo>
                <a:lnTo>
                  <a:pt x="1453767" y="929514"/>
                </a:lnTo>
                <a:lnTo>
                  <a:pt x="1453767" y="207967"/>
                </a:lnTo>
                <a:lnTo>
                  <a:pt x="0" y="207967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7B99560-D037-4CC4-82E1-60041B8EA07E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2600133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3">
            <a:alphaModFix amt="92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:a16="http://schemas.microsoft.com/office/drawing/2014/main" id="{07552643-5370-409A-9962-08F94A525E58}"/>
              </a:ext>
            </a:extLst>
          </p:cNvPr>
          <p:cNvGrpSpPr/>
          <p:nvPr/>
        </p:nvGrpSpPr>
        <p:grpSpPr>
          <a:xfrm>
            <a:off x="5600989" y="1018886"/>
            <a:ext cx="2581275" cy="488950"/>
            <a:chOff x="5487122" y="1656195"/>
            <a:chExt cx="2581275" cy="488950"/>
          </a:xfrm>
        </p:grpSpPr>
        <p:sp>
          <p:nvSpPr>
            <p:cNvPr id="6" name="矩形 31">
              <a:extLst>
                <a:ext uri="{FF2B5EF4-FFF2-40B4-BE49-F238E27FC236}">
                  <a16:creationId xmlns:a16="http://schemas.microsoft.com/office/drawing/2014/main" id="{88B09826-785E-48C0-9381-DE3BD6CBFC0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7122" y="1656195"/>
              <a:ext cx="2581275" cy="488950"/>
            </a:xfrm>
            <a:prstGeom prst="rect">
              <a:avLst/>
            </a:prstGeom>
            <a:solidFill>
              <a:schemeClr val="bg2">
                <a:lumMod val="90000"/>
                <a:alpha val="56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6C8BC61-5539-486C-87D5-8A87532D51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30047" y="1700645"/>
              <a:ext cx="192722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背景介绍</a:t>
              </a: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E41A2EF0-A66D-486C-8D1D-3BAE2B4FD91C}"/>
              </a:ext>
            </a:extLst>
          </p:cNvPr>
          <p:cNvGrpSpPr/>
          <p:nvPr/>
        </p:nvGrpSpPr>
        <p:grpSpPr>
          <a:xfrm>
            <a:off x="3961822" y="1018886"/>
            <a:ext cx="1328738" cy="488950"/>
            <a:chOff x="3974234" y="1656195"/>
            <a:chExt cx="1328738" cy="488950"/>
          </a:xfrm>
        </p:grpSpPr>
        <p:sp>
          <p:nvSpPr>
            <p:cNvPr id="8" name="矩形 29">
              <a:extLst>
                <a:ext uri="{FF2B5EF4-FFF2-40B4-BE49-F238E27FC236}">
                  <a16:creationId xmlns:a16="http://schemas.microsoft.com/office/drawing/2014/main" id="{36469697-FB37-41CA-BA29-9E834E613A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4234" y="1656195"/>
              <a:ext cx="1328738" cy="488950"/>
            </a:xfrm>
            <a:prstGeom prst="rect">
              <a:avLst/>
            </a:prstGeom>
            <a:solidFill>
              <a:srgbClr val="EF5C61"/>
            </a:solidFill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" name="文本框 30">
              <a:extLst>
                <a:ext uri="{FF2B5EF4-FFF2-40B4-BE49-F238E27FC236}">
                  <a16:creationId xmlns:a16="http://schemas.microsoft.com/office/drawing/2014/main" id="{5522D78A-7AD6-4049-9010-F948390BA6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50447" y="1692708"/>
              <a:ext cx="96202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第一章</a:t>
              </a: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D6E8B75B-90AB-48D5-972E-3E59CFB0FF4D}"/>
              </a:ext>
            </a:extLst>
          </p:cNvPr>
          <p:cNvGrpSpPr/>
          <p:nvPr/>
        </p:nvGrpSpPr>
        <p:grpSpPr>
          <a:xfrm>
            <a:off x="5600989" y="1757795"/>
            <a:ext cx="2581275" cy="488950"/>
            <a:chOff x="5487122" y="2316595"/>
            <a:chExt cx="2581275" cy="488950"/>
          </a:xfrm>
        </p:grpSpPr>
        <p:sp>
          <p:nvSpPr>
            <p:cNvPr id="10" name="矩形 38">
              <a:extLst>
                <a:ext uri="{FF2B5EF4-FFF2-40B4-BE49-F238E27FC236}">
                  <a16:creationId xmlns:a16="http://schemas.microsoft.com/office/drawing/2014/main" id="{49FBCC48-6CD5-4241-8AEC-C3CFB538F5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7122" y="2316595"/>
              <a:ext cx="2581275" cy="488950"/>
            </a:xfrm>
            <a:prstGeom prst="rect">
              <a:avLst/>
            </a:prstGeom>
            <a:solidFill>
              <a:schemeClr val="bg2">
                <a:lumMod val="90000"/>
                <a:alpha val="56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id="{25DFA1F0-3E14-4E1D-ADC8-F475175D2C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30047" y="2361045"/>
              <a:ext cx="192722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zh-CN" altLang="en-US" sz="2000" b="1" dirty="0">
                  <a:solidFill>
                    <a:srgbClr val="FFFFFF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数据说明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2D6A6BB5-079B-45D4-8925-8D7238AE3B3E}"/>
              </a:ext>
            </a:extLst>
          </p:cNvPr>
          <p:cNvGrpSpPr/>
          <p:nvPr/>
        </p:nvGrpSpPr>
        <p:grpSpPr>
          <a:xfrm>
            <a:off x="3961822" y="1757795"/>
            <a:ext cx="1328738" cy="488950"/>
            <a:chOff x="3974234" y="2316595"/>
            <a:chExt cx="1328738" cy="488950"/>
          </a:xfrm>
        </p:grpSpPr>
        <p:sp>
          <p:nvSpPr>
            <p:cNvPr id="12" name="矩形 36">
              <a:extLst>
                <a:ext uri="{FF2B5EF4-FFF2-40B4-BE49-F238E27FC236}">
                  <a16:creationId xmlns:a16="http://schemas.microsoft.com/office/drawing/2014/main" id="{FE8D60FB-1A56-432A-B23C-B7D573055DF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4234" y="2316595"/>
              <a:ext cx="1328738" cy="488950"/>
            </a:xfrm>
            <a:prstGeom prst="rect">
              <a:avLst/>
            </a:prstGeom>
            <a:solidFill>
              <a:srgbClr val="EF5C61"/>
            </a:solidFill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" name="文本框 37">
              <a:extLst>
                <a:ext uri="{FF2B5EF4-FFF2-40B4-BE49-F238E27FC236}">
                  <a16:creationId xmlns:a16="http://schemas.microsoft.com/office/drawing/2014/main" id="{EB52EA37-E0CE-4536-953F-88E6BD8E89C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50447" y="2353108"/>
              <a:ext cx="96202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第二章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9518389-46E9-40BB-BBC1-7675C1BD3D29}"/>
              </a:ext>
            </a:extLst>
          </p:cNvPr>
          <p:cNvGrpSpPr/>
          <p:nvPr/>
        </p:nvGrpSpPr>
        <p:grpSpPr>
          <a:xfrm>
            <a:off x="5600989" y="2496704"/>
            <a:ext cx="2581275" cy="488950"/>
            <a:chOff x="5485534" y="2976995"/>
            <a:chExt cx="2581275" cy="488950"/>
          </a:xfrm>
        </p:grpSpPr>
        <p:sp>
          <p:nvSpPr>
            <p:cNvPr id="14" name="矩形 45">
              <a:extLst>
                <a:ext uri="{FF2B5EF4-FFF2-40B4-BE49-F238E27FC236}">
                  <a16:creationId xmlns:a16="http://schemas.microsoft.com/office/drawing/2014/main" id="{E5D78063-7C45-4B1B-A7E8-D542CF6733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5534" y="2976995"/>
              <a:ext cx="2581275" cy="488950"/>
            </a:xfrm>
            <a:prstGeom prst="rect">
              <a:avLst/>
            </a:prstGeom>
            <a:solidFill>
              <a:schemeClr val="bg2">
                <a:lumMod val="90000"/>
                <a:alpha val="56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" name="Rectangle 6">
              <a:extLst>
                <a:ext uri="{FF2B5EF4-FFF2-40B4-BE49-F238E27FC236}">
                  <a16:creationId xmlns:a16="http://schemas.microsoft.com/office/drawing/2014/main" id="{E36B752C-9444-4E57-B309-8F4EB9A8EB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8459" y="3021445"/>
              <a:ext cx="1925638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描述统计</a:t>
              </a: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178824CF-843B-4099-91BF-2841E3571511}"/>
              </a:ext>
            </a:extLst>
          </p:cNvPr>
          <p:cNvGrpSpPr/>
          <p:nvPr/>
        </p:nvGrpSpPr>
        <p:grpSpPr>
          <a:xfrm>
            <a:off x="3961822" y="2496704"/>
            <a:ext cx="1328738" cy="488950"/>
            <a:chOff x="3971059" y="2976995"/>
            <a:chExt cx="1328738" cy="488950"/>
          </a:xfrm>
        </p:grpSpPr>
        <p:sp>
          <p:nvSpPr>
            <p:cNvPr id="19" name="矩形 43">
              <a:extLst>
                <a:ext uri="{FF2B5EF4-FFF2-40B4-BE49-F238E27FC236}">
                  <a16:creationId xmlns:a16="http://schemas.microsoft.com/office/drawing/2014/main" id="{49EF571A-9155-475A-96A9-88EDF09F83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1059" y="2976995"/>
              <a:ext cx="1328738" cy="488950"/>
            </a:xfrm>
            <a:prstGeom prst="rect">
              <a:avLst/>
            </a:prstGeom>
            <a:solidFill>
              <a:srgbClr val="EF5C61"/>
            </a:solidFill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文本框 44">
              <a:extLst>
                <a:ext uri="{FF2B5EF4-FFF2-40B4-BE49-F238E27FC236}">
                  <a16:creationId xmlns:a16="http://schemas.microsoft.com/office/drawing/2014/main" id="{A268B598-661B-4A58-9BB2-635CE554479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47272" y="3013508"/>
              <a:ext cx="96202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第三章</a:t>
              </a: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6129ACFF-7149-4719-8B58-D1D2F91452D7}"/>
              </a:ext>
            </a:extLst>
          </p:cNvPr>
          <p:cNvGrpSpPr/>
          <p:nvPr/>
        </p:nvGrpSpPr>
        <p:grpSpPr>
          <a:xfrm>
            <a:off x="5600989" y="3235613"/>
            <a:ext cx="2581275" cy="488950"/>
            <a:chOff x="5485534" y="3637395"/>
            <a:chExt cx="2581275" cy="488950"/>
          </a:xfrm>
        </p:grpSpPr>
        <p:sp>
          <p:nvSpPr>
            <p:cNvPr id="21" name="矩形 52">
              <a:extLst>
                <a:ext uri="{FF2B5EF4-FFF2-40B4-BE49-F238E27FC236}">
                  <a16:creationId xmlns:a16="http://schemas.microsoft.com/office/drawing/2014/main" id="{AD85DA2A-17EE-4051-9623-31DC46BF8C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5534" y="3637395"/>
              <a:ext cx="2581275" cy="488950"/>
            </a:xfrm>
            <a:prstGeom prst="rect">
              <a:avLst/>
            </a:prstGeom>
            <a:solidFill>
              <a:schemeClr val="bg2">
                <a:lumMod val="90000"/>
                <a:alpha val="56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2" name="Rectangle 6">
              <a:extLst>
                <a:ext uri="{FF2B5EF4-FFF2-40B4-BE49-F238E27FC236}">
                  <a16:creationId xmlns:a16="http://schemas.microsoft.com/office/drawing/2014/main" id="{819C13A1-26BE-43CD-87B1-929A5AB0BF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8459" y="3681845"/>
              <a:ext cx="1925638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lang="zh-CN" altLang="en-US" sz="2000" b="1" dirty="0">
                  <a:solidFill>
                    <a:srgbClr val="FFFFFF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建模分析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endParaRPr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5ADE5AFD-1CC5-4DFE-88C7-A4B8F7CF54C7}"/>
              </a:ext>
            </a:extLst>
          </p:cNvPr>
          <p:cNvGrpSpPr/>
          <p:nvPr/>
        </p:nvGrpSpPr>
        <p:grpSpPr>
          <a:xfrm>
            <a:off x="3961822" y="3235613"/>
            <a:ext cx="1328738" cy="488950"/>
            <a:chOff x="3971059" y="3637395"/>
            <a:chExt cx="1328738" cy="488950"/>
          </a:xfrm>
        </p:grpSpPr>
        <p:sp>
          <p:nvSpPr>
            <p:cNvPr id="23" name="矩形 50">
              <a:extLst>
                <a:ext uri="{FF2B5EF4-FFF2-40B4-BE49-F238E27FC236}">
                  <a16:creationId xmlns:a16="http://schemas.microsoft.com/office/drawing/2014/main" id="{EBFD7647-DBB6-433F-8340-39EC312469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71059" y="3637395"/>
              <a:ext cx="1328738" cy="488950"/>
            </a:xfrm>
            <a:prstGeom prst="rect">
              <a:avLst/>
            </a:prstGeom>
            <a:solidFill>
              <a:srgbClr val="EF5C61"/>
            </a:solidFill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4" name="文本框 51">
              <a:extLst>
                <a:ext uri="{FF2B5EF4-FFF2-40B4-BE49-F238E27FC236}">
                  <a16:creationId xmlns:a16="http://schemas.microsoft.com/office/drawing/2014/main" id="{FEB5EB7E-5BBA-480B-A13E-D9EA70CF1C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47272" y="3673908"/>
              <a:ext cx="962025" cy="400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第四章</a:t>
              </a:r>
            </a:p>
          </p:txBody>
        </p:sp>
      </p:grpSp>
      <p:grpSp>
        <p:nvGrpSpPr>
          <p:cNvPr id="25" name="组合 54">
            <a:extLst>
              <a:ext uri="{FF2B5EF4-FFF2-40B4-BE49-F238E27FC236}">
                <a16:creationId xmlns:a16="http://schemas.microsoft.com/office/drawing/2014/main" id="{2646D7AC-C25F-41D9-BD1C-8C2EA91229FA}"/>
              </a:ext>
            </a:extLst>
          </p:cNvPr>
          <p:cNvGrpSpPr>
            <a:grpSpLocks/>
          </p:cNvGrpSpPr>
          <p:nvPr/>
        </p:nvGrpSpPr>
        <p:grpSpPr bwMode="auto">
          <a:xfrm>
            <a:off x="1857520" y="184438"/>
            <a:ext cx="1960448" cy="900113"/>
            <a:chOff x="0" y="0"/>
            <a:chExt cx="1960507" cy="899374"/>
          </a:xfrm>
        </p:grpSpPr>
        <p:sp>
          <p:nvSpPr>
            <p:cNvPr id="28" name="文本框 57">
              <a:extLst>
                <a:ext uri="{FF2B5EF4-FFF2-40B4-BE49-F238E27FC236}">
                  <a16:creationId xmlns:a16="http://schemas.microsoft.com/office/drawing/2014/main" id="{440F73DF-913F-4C1B-ABA3-A3E2C60B36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0" y="0"/>
              <a:ext cx="143256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36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目录</a:t>
              </a:r>
            </a:p>
          </p:txBody>
        </p:sp>
        <p:sp>
          <p:nvSpPr>
            <p:cNvPr id="27" name="文本框 56">
              <a:extLst>
                <a:ext uri="{FF2B5EF4-FFF2-40B4-BE49-F238E27FC236}">
                  <a16:creationId xmlns:a16="http://schemas.microsoft.com/office/drawing/2014/main" id="{48F02E56-FC2E-47D0-9182-EC7A329456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7947" y="499264"/>
              <a:ext cx="1432560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>
                      <a:lumMod val="95000"/>
                    </a:srgb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Contents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3E644C00-F93B-405C-A4A6-D215094707FE}"/>
              </a:ext>
            </a:extLst>
          </p:cNvPr>
          <p:cNvGrpSpPr/>
          <p:nvPr/>
        </p:nvGrpSpPr>
        <p:grpSpPr>
          <a:xfrm>
            <a:off x="3961822" y="3974523"/>
            <a:ext cx="1328738" cy="488950"/>
            <a:chOff x="3984913" y="4288559"/>
            <a:chExt cx="1328738" cy="488950"/>
          </a:xfrm>
        </p:grpSpPr>
        <p:sp>
          <p:nvSpPr>
            <p:cNvPr id="31" name="矩形 50">
              <a:extLst>
                <a:ext uri="{FF2B5EF4-FFF2-40B4-BE49-F238E27FC236}">
                  <a16:creationId xmlns:a16="http://schemas.microsoft.com/office/drawing/2014/main" id="{4BC7261B-CB85-45AA-9F83-3B3B66EF9D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913" y="4288559"/>
              <a:ext cx="1328738" cy="488950"/>
            </a:xfrm>
            <a:prstGeom prst="rect">
              <a:avLst/>
            </a:prstGeom>
            <a:solidFill>
              <a:srgbClr val="EF5C61"/>
            </a:solidFill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2" name="文本框 51">
              <a:extLst>
                <a:ext uri="{FF2B5EF4-FFF2-40B4-BE49-F238E27FC236}">
                  <a16:creationId xmlns:a16="http://schemas.microsoft.com/office/drawing/2014/main" id="{9499026E-6004-474A-B224-A1097EEB1A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61126" y="4325072"/>
              <a:ext cx="962025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第五章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F105A75D-F33E-41C7-A4B2-7820574DA654}"/>
              </a:ext>
            </a:extLst>
          </p:cNvPr>
          <p:cNvGrpSpPr/>
          <p:nvPr/>
        </p:nvGrpSpPr>
        <p:grpSpPr>
          <a:xfrm>
            <a:off x="5600989" y="3974523"/>
            <a:ext cx="2581275" cy="488950"/>
            <a:chOff x="5485534" y="3637395"/>
            <a:chExt cx="2581275" cy="488950"/>
          </a:xfrm>
        </p:grpSpPr>
        <p:sp>
          <p:nvSpPr>
            <p:cNvPr id="40" name="矩形 52">
              <a:extLst>
                <a:ext uri="{FF2B5EF4-FFF2-40B4-BE49-F238E27FC236}">
                  <a16:creationId xmlns:a16="http://schemas.microsoft.com/office/drawing/2014/main" id="{7EB83681-7247-4491-82FD-7D2435A32A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5534" y="3637395"/>
              <a:ext cx="2581275" cy="488950"/>
            </a:xfrm>
            <a:prstGeom prst="rect">
              <a:avLst/>
            </a:prstGeom>
            <a:solidFill>
              <a:schemeClr val="bg2">
                <a:lumMod val="90000"/>
                <a:alpha val="56000"/>
              </a:schemeClr>
            </a:solidFill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1" name="Rectangle 6">
              <a:extLst>
                <a:ext uri="{FF2B5EF4-FFF2-40B4-BE49-F238E27FC236}">
                  <a16:creationId xmlns:a16="http://schemas.microsoft.com/office/drawing/2014/main" id="{C83D4240-5583-4D38-95CA-BAA6A539AA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28459" y="3681845"/>
              <a:ext cx="1925638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结论与建议</a:t>
              </a:r>
            </a:p>
          </p:txBody>
        </p:sp>
      </p:grpSp>
      <p:sp>
        <p:nvSpPr>
          <p:cNvPr id="38" name="矩形 6">
            <a:extLst>
              <a:ext uri="{FF2B5EF4-FFF2-40B4-BE49-F238E27FC236}">
                <a16:creationId xmlns:a16="http://schemas.microsoft.com/office/drawing/2014/main" id="{3E4B25FA-18A8-42BE-A3DE-E280637733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E8555A">
              <a:alpha val="89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AE9804A-62CF-433C-AAE0-528EF6FA0077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1495006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4" y="202071"/>
            <a:ext cx="545955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逻辑回归模型结果</a:t>
            </a:r>
            <a:r>
              <a:rPr kumimoji="0" lang="en-US" altLang="zh-CN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&amp;ROC</a:t>
            </a: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曲线</a:t>
            </a:r>
          </a:p>
        </p:txBody>
      </p:sp>
      <p:sp>
        <p:nvSpPr>
          <p:cNvPr id="9" name="矩形 1">
            <a:extLst>
              <a:ext uri="{FF2B5EF4-FFF2-40B4-BE49-F238E27FC236}">
                <a16:creationId xmlns:a16="http://schemas.microsoft.com/office/drawing/2014/main" id="{001B04AE-1706-40C6-9708-D1075BBA11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BB8B8E-23B5-46DC-A21C-1BAA008D79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42619" y="1279153"/>
            <a:ext cx="4412362" cy="459525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EE26482-1FFE-4DA6-A59A-AB5832CEFE9E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B3FF5F3-2707-45CD-89F0-4A669B4B53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100" y="1600865"/>
            <a:ext cx="6133108" cy="3822523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313ABE56-BB57-4938-8476-1104D0D39258}"/>
              </a:ext>
            </a:extLst>
          </p:cNvPr>
          <p:cNvSpPr txBox="1"/>
          <p:nvPr/>
        </p:nvSpPr>
        <p:spPr>
          <a:xfrm>
            <a:off x="4553527" y="5486398"/>
            <a:ext cx="30849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利用</a:t>
            </a:r>
            <a:r>
              <a:rPr lang="en-US" altLang="zh-CN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AIC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准则进行逐步回归</a:t>
            </a:r>
          </a:p>
        </p:txBody>
      </p:sp>
    </p:spTree>
    <p:extLst>
      <p:ext uri="{BB962C8B-B14F-4D97-AF65-F5344CB8AC3E}">
        <p14:creationId xmlns:p14="http://schemas.microsoft.com/office/powerpoint/2010/main" val="12729886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4" y="202071"/>
            <a:ext cx="545955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模型解读</a:t>
            </a:r>
            <a:r>
              <a:rPr kumimoji="0" lang="en-US" altLang="zh-CN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&amp;</a:t>
            </a: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评价</a:t>
            </a:r>
          </a:p>
        </p:txBody>
      </p:sp>
      <p:sp>
        <p:nvSpPr>
          <p:cNvPr id="9" name="矩形 1">
            <a:extLst>
              <a:ext uri="{FF2B5EF4-FFF2-40B4-BE49-F238E27FC236}">
                <a16:creationId xmlns:a16="http://schemas.microsoft.com/office/drawing/2014/main" id="{001B04AE-1706-40C6-9708-D1075BBA11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06C9ABDC-8E89-4D63-87DF-A73A2855C227}"/>
              </a:ext>
            </a:extLst>
          </p:cNvPr>
          <p:cNvSpPr>
            <a:spLocks noChangeAspect="1"/>
          </p:cNvSpPr>
          <p:nvPr/>
        </p:nvSpPr>
        <p:spPr bwMode="auto">
          <a:xfrm>
            <a:off x="443591" y="1578327"/>
            <a:ext cx="4414736" cy="3852655"/>
          </a:xfrm>
          <a:prstGeom prst="rect">
            <a:avLst/>
          </a:prstGeom>
          <a:blipFill dpi="0" rotWithShape="1">
            <a:blip r:embed="rId2">
              <a:alphaModFix amt="80000"/>
            </a:blip>
            <a:srcRect/>
            <a:stretch>
              <a:fillRect t="-50000" r="-1037" b="-39935"/>
            </a:stretch>
          </a:blip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graphicFrame>
        <p:nvGraphicFramePr>
          <p:cNvPr id="4" name="表格 5">
            <a:extLst>
              <a:ext uri="{FF2B5EF4-FFF2-40B4-BE49-F238E27FC236}">
                <a16:creationId xmlns:a16="http://schemas.microsoft.com/office/drawing/2014/main" id="{CA0DDAAB-641E-4521-8C38-34EC72580214}"/>
              </a:ext>
            </a:extLst>
          </p:cNvPr>
          <p:cNvGraphicFramePr>
            <a:graphicFrameLocks noGrp="1"/>
          </p:cNvGraphicFramePr>
          <p:nvPr/>
        </p:nvGraphicFramePr>
        <p:xfrm>
          <a:off x="440430" y="1588655"/>
          <a:ext cx="4427133" cy="38727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0734">
                  <a:extLst>
                    <a:ext uri="{9D8B030D-6E8A-4147-A177-3AD203B41FA5}">
                      <a16:colId xmlns:a16="http://schemas.microsoft.com/office/drawing/2014/main" val="1765823955"/>
                    </a:ext>
                  </a:extLst>
                </a:gridCol>
                <a:gridCol w="1413163">
                  <a:extLst>
                    <a:ext uri="{9D8B030D-6E8A-4147-A177-3AD203B41FA5}">
                      <a16:colId xmlns:a16="http://schemas.microsoft.com/office/drawing/2014/main" val="752300088"/>
                    </a:ext>
                  </a:extLst>
                </a:gridCol>
                <a:gridCol w="1533236">
                  <a:extLst>
                    <a:ext uri="{9D8B030D-6E8A-4147-A177-3AD203B41FA5}">
                      <a16:colId xmlns:a16="http://schemas.microsoft.com/office/drawing/2014/main" val="4004162261"/>
                    </a:ext>
                  </a:extLst>
                </a:gridCol>
              </a:tblGrid>
              <a:tr h="1039732">
                <a:tc>
                  <a:txBody>
                    <a:bodyPr/>
                    <a:lstStyle/>
                    <a:p>
                      <a:endParaRPr lang="zh-CN" altLang="en-US" dirty="0">
                        <a:ln>
                          <a:solidFill>
                            <a:schemeClr val="bg1"/>
                          </a:solidFill>
                        </a:ln>
                        <a:noFill/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ln>
                          <a:solidFill>
                            <a:schemeClr val="bg1"/>
                          </a:solidFill>
                        </a:ln>
                        <a:noFill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ln>
                          <a:solidFill>
                            <a:schemeClr val="bg1"/>
                          </a:solidFill>
                        </a:ln>
                        <a:noFill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77444381"/>
                  </a:ext>
                </a:extLst>
              </a:tr>
              <a:tr h="1416499">
                <a:tc>
                  <a:txBody>
                    <a:bodyPr/>
                    <a:lstStyle/>
                    <a:p>
                      <a:endParaRPr lang="zh-CN" altLang="en-US" dirty="0">
                        <a:ln>
                          <a:solidFill>
                            <a:schemeClr val="bg1"/>
                          </a:solidFill>
                        </a:ln>
                        <a:noFill/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ln>
                          <a:solidFill>
                            <a:schemeClr val="bg1"/>
                          </a:solidFill>
                        </a:ln>
                        <a:noFill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ln>
                          <a:solidFill>
                            <a:schemeClr val="bg1"/>
                          </a:solidFill>
                        </a:ln>
                        <a:noFill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3625904"/>
                  </a:ext>
                </a:extLst>
              </a:tr>
              <a:tr h="1416499">
                <a:tc>
                  <a:txBody>
                    <a:bodyPr/>
                    <a:lstStyle/>
                    <a:p>
                      <a:endParaRPr lang="zh-CN" altLang="en-US" dirty="0">
                        <a:ln>
                          <a:solidFill>
                            <a:schemeClr val="bg1"/>
                          </a:solidFill>
                        </a:ln>
                        <a:noFill/>
                      </a:endParaRPr>
                    </a:p>
                  </a:txBody>
                  <a:tcPr>
                    <a:lnL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ln>
                          <a:solidFill>
                            <a:schemeClr val="bg1"/>
                          </a:solidFill>
                        </a:ln>
                        <a:noFill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ln>
                          <a:solidFill>
                            <a:schemeClr val="bg1"/>
                          </a:solidFill>
                        </a:ln>
                        <a:noFill/>
                      </a:endParaRPr>
                    </a:p>
                  </a:txBody>
                  <a:tcPr>
                    <a:lnL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51020"/>
                  </a:ext>
                </a:extLst>
              </a:tr>
            </a:tbl>
          </a:graphicData>
        </a:graphic>
      </p:graphicFrame>
      <p:pic>
        <p:nvPicPr>
          <p:cNvPr id="8" name="图片 7">
            <a:extLst>
              <a:ext uri="{FF2B5EF4-FFF2-40B4-BE49-F238E27FC236}">
                <a16:creationId xmlns:a16="http://schemas.microsoft.com/office/drawing/2014/main" id="{A5099771-18C3-488F-AE88-5A70716C69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6523" y="988290"/>
            <a:ext cx="5160459" cy="508878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53E3815B-C362-460E-A2DD-B15067B39B40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8517017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3">
            <a:alphaModFix amt="92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6">
            <a:extLst>
              <a:ext uri="{FF2B5EF4-FFF2-40B4-BE49-F238E27FC236}">
                <a16:creationId xmlns:a16="http://schemas.microsoft.com/office/drawing/2014/main" id="{F5CDCBC5-5D00-4533-97B5-0D27B88F0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E8555A">
              <a:alpha val="89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1" name="文本框 12"/>
          <p:cNvSpPr txBox="1">
            <a:spLocks noChangeArrowheads="1"/>
          </p:cNvSpPr>
          <p:nvPr/>
        </p:nvSpPr>
        <p:spPr bwMode="auto">
          <a:xfrm>
            <a:off x="2762250" y="3632200"/>
            <a:ext cx="3919538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总结讨论</a:t>
            </a:r>
          </a:p>
        </p:txBody>
      </p:sp>
      <p:sp>
        <p:nvSpPr>
          <p:cNvPr id="6" name="文本框 8">
            <a:extLst>
              <a:ext uri="{FF2B5EF4-FFF2-40B4-BE49-F238E27FC236}">
                <a16:creationId xmlns:a16="http://schemas.microsoft.com/office/drawing/2014/main" id="{5046C632-B592-492C-834F-91391D1DED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71625"/>
            <a:ext cx="1495425" cy="538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3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5</a:t>
            </a:r>
            <a:endParaRPr kumimoji="0" lang="zh-CN" altLang="en-US" sz="34400" b="1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文本框 19">
            <a:extLst>
              <a:ext uri="{FF2B5EF4-FFF2-40B4-BE49-F238E27FC236}">
                <a16:creationId xmlns:a16="http://schemas.microsoft.com/office/drawing/2014/main" id="{FCB7A9AD-B6CA-46E2-90DA-4EBD00203770}"/>
              </a:ext>
            </a:extLst>
          </p:cNvPr>
          <p:cNvSpPr>
            <a:spLocks/>
          </p:cNvSpPr>
          <p:nvPr/>
        </p:nvSpPr>
        <p:spPr bwMode="auto">
          <a:xfrm>
            <a:off x="465138" y="4889500"/>
            <a:ext cx="2039937" cy="985838"/>
          </a:xfrm>
          <a:custGeom>
            <a:avLst/>
            <a:gdLst>
              <a:gd name="T0" fmla="*/ 1343223 w 2039375"/>
              <a:gd name="T1" fmla="*/ 0 h 987152"/>
              <a:gd name="T2" fmla="*/ 2041061 w 2039375"/>
              <a:gd name="T3" fmla="*/ 0 h 987152"/>
              <a:gd name="T4" fmla="*/ 2031629 w 2039375"/>
              <a:gd name="T5" fmla="*/ 106740 h 987152"/>
              <a:gd name="T6" fmla="*/ 1708147 w 2039375"/>
              <a:gd name="T7" fmla="*/ 680226 h 987152"/>
              <a:gd name="T8" fmla="*/ 790513 w 2039375"/>
              <a:gd name="T9" fmla="*/ 983215 h 987152"/>
              <a:gd name="T10" fmla="*/ 0 w 2039375"/>
              <a:gd name="T11" fmla="*/ 840757 h 987152"/>
              <a:gd name="T12" fmla="*/ 0 w 2039375"/>
              <a:gd name="T13" fmla="*/ 245410 h 987152"/>
              <a:gd name="T14" fmla="*/ 717871 w 2039375"/>
              <a:gd name="T15" fmla="*/ 455909 h 987152"/>
              <a:gd name="T16" fmla="*/ 1179359 w 2039375"/>
              <a:gd name="T17" fmla="*/ 313450 h 987152"/>
              <a:gd name="T18" fmla="*/ 1339597 w 2039375"/>
              <a:gd name="T19" fmla="*/ 39963 h 987152"/>
              <a:gd name="T20" fmla="*/ 1343223 w 2039375"/>
              <a:gd name="T21" fmla="*/ 0 h 987152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w 2039375"/>
              <a:gd name="T34" fmla="*/ 0 h 987152"/>
              <a:gd name="T35" fmla="*/ 2039375 w 2039375"/>
              <a:gd name="T36" fmla="*/ 987152 h 987152"/>
            </a:gdLst>
            <a:ahLst/>
            <a:cxnLst>
              <a:cxn ang="T22">
                <a:pos x="T0" y="T1"/>
              </a:cxn>
              <a:cxn ang="T23">
                <a:pos x="T2" y="T3"/>
              </a:cxn>
              <a:cxn ang="T24">
                <a:pos x="T4" y="T5"/>
              </a:cxn>
              <a:cxn ang="T25">
                <a:pos x="T6" y="T7"/>
              </a:cxn>
              <a:cxn ang="T26">
                <a:pos x="T8" y="T9"/>
              </a:cxn>
              <a:cxn ang="T27">
                <a:pos x="T10" y="T11"/>
              </a:cxn>
              <a:cxn ang="T28">
                <a:pos x="T12" y="T13"/>
              </a:cxn>
              <a:cxn ang="T29">
                <a:pos x="T14" y="T15"/>
              </a:cxn>
              <a:cxn ang="T30">
                <a:pos x="T16" y="T17"/>
              </a:cxn>
              <a:cxn ang="T31">
                <a:pos x="T18" y="T19"/>
              </a:cxn>
              <a:cxn ang="T32">
                <a:pos x="T20" y="T21"/>
              </a:cxn>
            </a:cxnLst>
            <a:rect l="T33" t="T34" r="T35" b="T36"/>
            <a:pathLst>
              <a:path w="2039375" h="987152">
                <a:moveTo>
                  <a:pt x="1342113" y="0"/>
                </a:moveTo>
                <a:lnTo>
                  <a:pt x="2039375" y="0"/>
                </a:lnTo>
                <a:lnTo>
                  <a:pt x="2029950" y="107167"/>
                </a:lnTo>
                <a:cubicBezTo>
                  <a:pt x="1986855" y="338921"/>
                  <a:pt x="1879117" y="530849"/>
                  <a:pt x="1706735" y="682950"/>
                </a:cubicBezTo>
                <a:cubicBezTo>
                  <a:pt x="1476894" y="885752"/>
                  <a:pt x="1171268" y="987152"/>
                  <a:pt x="789859" y="987152"/>
                </a:cubicBezTo>
                <a:cubicBezTo>
                  <a:pt x="471069" y="987152"/>
                  <a:pt x="207783" y="939476"/>
                  <a:pt x="0" y="844124"/>
                </a:cubicBezTo>
                <a:lnTo>
                  <a:pt x="0" y="246393"/>
                </a:lnTo>
                <a:cubicBezTo>
                  <a:pt x="229130" y="387287"/>
                  <a:pt x="468222" y="457734"/>
                  <a:pt x="717277" y="457734"/>
                </a:cubicBezTo>
                <a:cubicBezTo>
                  <a:pt x="910828" y="457734"/>
                  <a:pt x="1064530" y="410057"/>
                  <a:pt x="1178384" y="314705"/>
                </a:cubicBezTo>
                <a:cubicBezTo>
                  <a:pt x="1263774" y="243191"/>
                  <a:pt x="1317143" y="151663"/>
                  <a:pt x="1338490" y="40122"/>
                </a:cubicBezTo>
                <a:lnTo>
                  <a:pt x="134211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02D2451-CE24-42AF-80EB-739BFB7F3993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12553478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4" y="202071"/>
            <a:ext cx="545955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结论与建议</a:t>
            </a:r>
          </a:p>
        </p:txBody>
      </p:sp>
      <p:sp>
        <p:nvSpPr>
          <p:cNvPr id="9" name="矩形 1">
            <a:extLst>
              <a:ext uri="{FF2B5EF4-FFF2-40B4-BE49-F238E27FC236}">
                <a16:creationId xmlns:a16="http://schemas.microsoft.com/office/drawing/2014/main" id="{001B04AE-1706-40C6-9708-D1075BBA11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8AD052C-D5B6-4000-96B2-E81E28501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7564" y="1260832"/>
            <a:ext cx="8843273" cy="452331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1E2FE752-8006-4D31-916C-34C46E5EDDE3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2533313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2">
            <a:alphaModFix amt="41000"/>
            <a:lum/>
          </a:blip>
          <a:srcRect/>
          <a:stretch>
            <a:fillRect l="-19000" r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6">
            <a:extLst>
              <a:ext uri="{FF2B5EF4-FFF2-40B4-BE49-F238E27FC236}">
                <a16:creationId xmlns:a16="http://schemas.microsoft.com/office/drawing/2014/main" id="{AC4A8C42-C8CD-4D0D-84CE-5E1608D1FE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556163"/>
            <a:ext cx="12192000" cy="1955800"/>
          </a:xfrm>
          <a:prstGeom prst="rect">
            <a:avLst/>
          </a:prstGeom>
          <a:solidFill>
            <a:srgbClr val="E8555A">
              <a:alpha val="54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19B279E0-EB80-40E9-B07A-2D547EC912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882" y="2838670"/>
            <a:ext cx="4615366" cy="1323439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cs typeface="Arial" panose="020B0604020202020204" pitchFamily="34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8000" b="1" i="0" u="none" strike="noStrike" kern="1200" cap="none" spc="60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谢谢观赏</a:t>
            </a:r>
            <a:endParaRPr kumimoji="0" lang="bg-BG" altLang="zh-CN" sz="8000" b="1" i="0" u="none" strike="noStrike" kern="1200" cap="none" spc="60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ABB7806-E334-42D7-9F2E-63EA4182263A}"/>
              </a:ext>
            </a:extLst>
          </p:cNvPr>
          <p:cNvSpPr txBox="1"/>
          <p:nvPr/>
        </p:nvSpPr>
        <p:spPr>
          <a:xfrm>
            <a:off x="7224788" y="499491"/>
            <a:ext cx="3502152" cy="11426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狗熊会 </a:t>
            </a:r>
            <a:r>
              <a:rPr kumimoji="0" lang="en-US" altLang="zh-CN" sz="16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|</a:t>
            </a:r>
            <a:r>
              <a:rPr kumimoji="0" lang="zh-CN" altLang="en-US" sz="16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扫描二维码</a:t>
            </a:r>
            <a:endParaRPr kumimoji="0" lang="en-US" altLang="zh-CN" sz="1600" b="1" i="0" u="none" strike="noStrike" kern="1200" cap="none" spc="300" normalizeH="0" baseline="0" noProof="0" dirty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关注狗熊会</a:t>
            </a:r>
            <a:endParaRPr kumimoji="0" lang="en-US" altLang="zh-CN" sz="1600" b="1" i="0" u="none" strike="noStrike" kern="1200" cap="none" spc="300" normalizeH="0" baseline="0" noProof="0" dirty="0">
              <a:ln>
                <a:noFill/>
              </a:ln>
              <a:solidFill>
                <a:srgbClr val="E6365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获取更多案例资源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7815556-13B5-422B-B54A-EC0ADDE01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87801" y="257061"/>
            <a:ext cx="1785099" cy="1779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703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3">
            <a:alphaModFix amt="92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1597A3D4-CD42-4F4A-97E8-5BF26A86F4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E8555A">
              <a:alpha val="89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1" name="文本框 12"/>
          <p:cNvSpPr txBox="1">
            <a:spLocks noChangeArrowheads="1"/>
          </p:cNvSpPr>
          <p:nvPr/>
        </p:nvSpPr>
        <p:spPr bwMode="auto">
          <a:xfrm>
            <a:off x="2762250" y="3632200"/>
            <a:ext cx="3919538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背景介绍</a:t>
            </a:r>
          </a:p>
        </p:txBody>
      </p:sp>
      <p:sp>
        <p:nvSpPr>
          <p:cNvPr id="16" name="文本框 8">
            <a:extLst>
              <a:ext uri="{FF2B5EF4-FFF2-40B4-BE49-F238E27FC236}">
                <a16:creationId xmlns:a16="http://schemas.microsoft.com/office/drawing/2014/main" id="{079145E9-9771-4AE9-9699-3D141C74F7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71625"/>
            <a:ext cx="1495425" cy="538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3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</a:t>
            </a:r>
            <a:endParaRPr kumimoji="0" lang="zh-CN" altLang="en-US" sz="34400" b="1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7" name="文本框 19">
            <a:extLst>
              <a:ext uri="{FF2B5EF4-FFF2-40B4-BE49-F238E27FC236}">
                <a16:creationId xmlns:a16="http://schemas.microsoft.com/office/drawing/2014/main" id="{DA71A82B-10BC-4007-AE77-0E350EB16676}"/>
              </a:ext>
            </a:extLst>
          </p:cNvPr>
          <p:cNvSpPr>
            <a:spLocks/>
          </p:cNvSpPr>
          <p:nvPr/>
        </p:nvSpPr>
        <p:spPr bwMode="auto">
          <a:xfrm>
            <a:off x="581890" y="4902200"/>
            <a:ext cx="1972397" cy="927100"/>
          </a:xfrm>
          <a:custGeom>
            <a:avLst/>
            <a:gdLst>
              <a:gd name="T0" fmla="*/ 688967 w 2064307"/>
              <a:gd name="T1" fmla="*/ 0 h 916126"/>
              <a:gd name="T2" fmla="*/ 1377935 w 2064307"/>
              <a:gd name="T3" fmla="*/ 0 h 916126"/>
              <a:gd name="T4" fmla="*/ 1377935 w 2064307"/>
              <a:gd name="T5" fmla="*/ 367329 h 916126"/>
              <a:gd name="T6" fmla="*/ 2062636 w 2064307"/>
              <a:gd name="T7" fmla="*/ 367329 h 916126"/>
              <a:gd name="T8" fmla="*/ 2062636 w 2064307"/>
              <a:gd name="T9" fmla="*/ 915712 h 916126"/>
              <a:gd name="T10" fmla="*/ 0 w 2064307"/>
              <a:gd name="T11" fmla="*/ 915712 h 916126"/>
              <a:gd name="T12" fmla="*/ 0 w 2064307"/>
              <a:gd name="T13" fmla="*/ 367329 h 916126"/>
              <a:gd name="T14" fmla="*/ 688967 w 2064307"/>
              <a:gd name="T15" fmla="*/ 367329 h 916126"/>
              <a:gd name="T16" fmla="*/ 688967 w 2064307"/>
              <a:gd name="T17" fmla="*/ 0 h 91612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064307"/>
              <a:gd name="T28" fmla="*/ 0 h 916126"/>
              <a:gd name="T29" fmla="*/ 2064307 w 2064307"/>
              <a:gd name="T30" fmla="*/ 916126 h 91612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064307" h="916126">
                <a:moveTo>
                  <a:pt x="689525" y="0"/>
                </a:moveTo>
                <a:lnTo>
                  <a:pt x="1379051" y="0"/>
                </a:lnTo>
                <a:lnTo>
                  <a:pt x="1379051" y="367494"/>
                </a:lnTo>
                <a:lnTo>
                  <a:pt x="2064307" y="367494"/>
                </a:lnTo>
                <a:lnTo>
                  <a:pt x="2064307" y="916126"/>
                </a:lnTo>
                <a:lnTo>
                  <a:pt x="0" y="916126"/>
                </a:lnTo>
                <a:lnTo>
                  <a:pt x="0" y="367494"/>
                </a:lnTo>
                <a:lnTo>
                  <a:pt x="689525" y="367494"/>
                </a:lnTo>
                <a:lnTo>
                  <a:pt x="689525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6F30B39-8A45-409D-BB8E-62622651025B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264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rgbClr val="EF5C6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在线民宿市场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F5C6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40D0F7B3-9816-482C-B204-3BFB966BEBA8}"/>
              </a:ext>
            </a:extLst>
          </p:cNvPr>
          <p:cNvSpPr>
            <a:spLocks noChangeAspect="1"/>
          </p:cNvSpPr>
          <p:nvPr/>
        </p:nvSpPr>
        <p:spPr bwMode="auto">
          <a:xfrm>
            <a:off x="0" y="1629613"/>
            <a:ext cx="6316579" cy="4211053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dk1"/>
                </a:solidFill>
                <a:prstDash val="solid"/>
                <a:headEnd type="none" w="med" len="med"/>
                <a:tailEnd type="none" w="med" len="med"/>
              </a14:hiddenLine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25655789-0CDC-48A6-B5D3-24C6DD4DD301}"/>
              </a:ext>
            </a:extLst>
          </p:cNvPr>
          <p:cNvSpPr/>
          <p:nvPr/>
        </p:nvSpPr>
        <p:spPr>
          <a:xfrm>
            <a:off x="4889158" y="1913450"/>
            <a:ext cx="7302842" cy="3672823"/>
          </a:xfrm>
          <a:prstGeom prst="rect">
            <a:avLst/>
          </a:prstGeom>
          <a:solidFill>
            <a:srgbClr val="EF5C61">
              <a:alpha val="8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EC057ED6-42E1-4E9C-9909-AA559C0EEE51}"/>
              </a:ext>
            </a:extLst>
          </p:cNvPr>
          <p:cNvSpPr txBox="1"/>
          <p:nvPr/>
        </p:nvSpPr>
        <p:spPr>
          <a:xfrm>
            <a:off x="7330634" y="2467081"/>
            <a:ext cx="4126832" cy="2296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在线民宿与传统酒店的主要差异：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房源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分散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，单点房源量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较少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产品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个性化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，经营主体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多元化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依赖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互联网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+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模式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</p:txBody>
      </p:sp>
      <p:sp>
        <p:nvSpPr>
          <p:cNvPr id="82" name="AutoShape 59">
            <a:extLst>
              <a:ext uri="{FF2B5EF4-FFF2-40B4-BE49-F238E27FC236}">
                <a16:creationId xmlns:a16="http://schemas.microsoft.com/office/drawing/2014/main" id="{FE8005C1-D6D1-4E11-9CBF-FE7FCF29ACE8}"/>
              </a:ext>
            </a:extLst>
          </p:cNvPr>
          <p:cNvSpPr/>
          <p:nvPr/>
        </p:nvSpPr>
        <p:spPr bwMode="auto">
          <a:xfrm rot="1144523">
            <a:off x="6731820" y="3281580"/>
            <a:ext cx="355266" cy="348916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marL="0" marR="0" lvl="0" indent="0" algn="l" defTabSz="6089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宋体"/>
              <a:ea typeface="宋体"/>
              <a:cs typeface="+mn-cs"/>
            </a:endParaRPr>
          </a:p>
        </p:txBody>
      </p:sp>
      <p:sp>
        <p:nvSpPr>
          <p:cNvPr id="83" name="AutoShape 59">
            <a:extLst>
              <a:ext uri="{FF2B5EF4-FFF2-40B4-BE49-F238E27FC236}">
                <a16:creationId xmlns:a16="http://schemas.microsoft.com/office/drawing/2014/main" id="{F2E3BC70-93D7-452D-9D89-FCFCDB2E74F8}"/>
              </a:ext>
            </a:extLst>
          </p:cNvPr>
          <p:cNvSpPr/>
          <p:nvPr/>
        </p:nvSpPr>
        <p:spPr bwMode="auto">
          <a:xfrm rot="1144523">
            <a:off x="6731820" y="3777427"/>
            <a:ext cx="355266" cy="348916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marL="0" marR="0" lvl="0" indent="0" algn="l" defTabSz="6089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宋体"/>
              <a:ea typeface="宋体"/>
              <a:cs typeface="+mn-cs"/>
            </a:endParaRPr>
          </a:p>
        </p:txBody>
      </p:sp>
      <p:sp>
        <p:nvSpPr>
          <p:cNvPr id="84" name="AutoShape 59">
            <a:extLst>
              <a:ext uri="{FF2B5EF4-FFF2-40B4-BE49-F238E27FC236}">
                <a16:creationId xmlns:a16="http://schemas.microsoft.com/office/drawing/2014/main" id="{E89C557F-578D-466E-85CF-6C48D88B7E11}"/>
              </a:ext>
            </a:extLst>
          </p:cNvPr>
          <p:cNvSpPr/>
          <p:nvPr/>
        </p:nvSpPr>
        <p:spPr bwMode="auto">
          <a:xfrm rot="1144523">
            <a:off x="6731820" y="4273274"/>
            <a:ext cx="355266" cy="348916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marL="0" marR="0" lvl="0" indent="0" algn="l" defTabSz="6089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latin typeface="宋体"/>
              <a:ea typeface="宋体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2C92C33-7A1C-4DAD-B158-D7B484D1467B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2072763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264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rgbClr val="EF5C61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在线民宿市场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F5C61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F5C6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2C92C33-7A1C-4DAD-B158-D7B484D1467B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  <p:sp>
        <p:nvSpPr>
          <p:cNvPr id="2" name="箭头: 燕尾形 1">
            <a:extLst>
              <a:ext uri="{FF2B5EF4-FFF2-40B4-BE49-F238E27FC236}">
                <a16:creationId xmlns:a16="http://schemas.microsoft.com/office/drawing/2014/main" id="{467238F6-7A7A-4D4E-B58E-AE7612EAFA3C}"/>
              </a:ext>
            </a:extLst>
          </p:cNvPr>
          <p:cNvSpPr/>
          <p:nvPr/>
        </p:nvSpPr>
        <p:spPr bwMode="auto">
          <a:xfrm>
            <a:off x="1616362" y="1339275"/>
            <a:ext cx="9411855" cy="221673"/>
          </a:xfrm>
          <a:prstGeom prst="notchedRightArrow">
            <a:avLst/>
          </a:prstGeom>
          <a:solidFill>
            <a:srgbClr val="E63650"/>
          </a:solidFill>
          <a:ln w="9525" cap="flat" cmpd="sng" algn="ctr">
            <a:solidFill>
              <a:srgbClr val="E6365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  <a:ea typeface="宋体" pitchFamily="2" charset="-122"/>
            </a:endParaRPr>
          </a:p>
        </p:txBody>
      </p:sp>
      <p:sp>
        <p:nvSpPr>
          <p:cNvPr id="14" name="flag-pole-with-black-flag_38306">
            <a:extLst>
              <a:ext uri="{FF2B5EF4-FFF2-40B4-BE49-F238E27FC236}">
                <a16:creationId xmlns:a16="http://schemas.microsoft.com/office/drawing/2014/main" id="{CA06DF6C-C068-4487-B5A1-C17C23F20BBB}"/>
              </a:ext>
            </a:extLst>
          </p:cNvPr>
          <p:cNvSpPr>
            <a:spLocks noChangeAspect="1"/>
          </p:cNvSpPr>
          <p:nvPr/>
        </p:nvSpPr>
        <p:spPr bwMode="auto">
          <a:xfrm>
            <a:off x="1729733" y="1055214"/>
            <a:ext cx="283793" cy="337827"/>
          </a:xfrm>
          <a:custGeom>
            <a:avLst/>
            <a:gdLst>
              <a:gd name="T0" fmla="*/ 401 w 401"/>
              <a:gd name="T1" fmla="*/ 89 h 478"/>
              <a:gd name="T2" fmla="*/ 401 w 401"/>
              <a:gd name="T3" fmla="*/ 293 h 478"/>
              <a:gd name="T4" fmla="*/ 73 w 401"/>
              <a:gd name="T5" fmla="*/ 293 h 478"/>
              <a:gd name="T6" fmla="*/ 73 w 401"/>
              <a:gd name="T7" fmla="*/ 89 h 478"/>
              <a:gd name="T8" fmla="*/ 401 w 401"/>
              <a:gd name="T9" fmla="*/ 89 h 478"/>
              <a:gd name="T10" fmla="*/ 39 w 401"/>
              <a:gd name="T11" fmla="*/ 0 h 478"/>
              <a:gd name="T12" fmla="*/ 0 w 401"/>
              <a:gd name="T13" fmla="*/ 39 h 478"/>
              <a:gd name="T14" fmla="*/ 23 w 401"/>
              <a:gd name="T15" fmla="*/ 74 h 478"/>
              <a:gd name="T16" fmla="*/ 23 w 401"/>
              <a:gd name="T17" fmla="*/ 478 h 478"/>
              <a:gd name="T18" fmla="*/ 56 w 401"/>
              <a:gd name="T19" fmla="*/ 478 h 478"/>
              <a:gd name="T20" fmla="*/ 56 w 401"/>
              <a:gd name="T21" fmla="*/ 74 h 478"/>
              <a:gd name="T22" fmla="*/ 78 w 401"/>
              <a:gd name="T23" fmla="*/ 39 h 478"/>
              <a:gd name="T24" fmla="*/ 39 w 401"/>
              <a:gd name="T25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1" h="478">
                <a:moveTo>
                  <a:pt x="401" y="89"/>
                </a:moveTo>
                <a:lnTo>
                  <a:pt x="401" y="293"/>
                </a:lnTo>
                <a:cubicBezTo>
                  <a:pt x="292" y="212"/>
                  <a:pt x="182" y="375"/>
                  <a:pt x="73" y="293"/>
                </a:cubicBezTo>
                <a:lnTo>
                  <a:pt x="73" y="89"/>
                </a:lnTo>
                <a:cubicBezTo>
                  <a:pt x="182" y="171"/>
                  <a:pt x="292" y="7"/>
                  <a:pt x="401" y="89"/>
                </a:cubicBezTo>
                <a:close/>
                <a:moveTo>
                  <a:pt x="39" y="0"/>
                </a:moveTo>
                <a:cubicBezTo>
                  <a:pt x="18" y="0"/>
                  <a:pt x="0" y="17"/>
                  <a:pt x="0" y="39"/>
                </a:cubicBezTo>
                <a:cubicBezTo>
                  <a:pt x="0" y="54"/>
                  <a:pt x="9" y="68"/>
                  <a:pt x="23" y="74"/>
                </a:cubicBezTo>
                <a:lnTo>
                  <a:pt x="23" y="478"/>
                </a:lnTo>
                <a:lnTo>
                  <a:pt x="56" y="478"/>
                </a:lnTo>
                <a:lnTo>
                  <a:pt x="56" y="74"/>
                </a:lnTo>
                <a:cubicBezTo>
                  <a:pt x="69" y="68"/>
                  <a:pt x="78" y="54"/>
                  <a:pt x="78" y="39"/>
                </a:cubicBezTo>
                <a:cubicBezTo>
                  <a:pt x="78" y="17"/>
                  <a:pt x="61" y="0"/>
                  <a:pt x="39" y="0"/>
                </a:cubicBezTo>
                <a:close/>
              </a:path>
            </a:pathLst>
          </a:custGeom>
          <a:solidFill>
            <a:srgbClr val="E63650"/>
          </a:solidFill>
          <a:ln>
            <a:noFill/>
          </a:ln>
        </p:spPr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70A44BF-81EF-4715-9985-8A52850741B4}"/>
              </a:ext>
            </a:extLst>
          </p:cNvPr>
          <p:cNvSpPr txBox="1"/>
          <p:nvPr/>
        </p:nvSpPr>
        <p:spPr>
          <a:xfrm>
            <a:off x="1487053" y="1588656"/>
            <a:ext cx="886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2011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A55A19C-F25D-4319-94CF-06E2E0A2C828}"/>
              </a:ext>
            </a:extLst>
          </p:cNvPr>
          <p:cNvSpPr txBox="1"/>
          <p:nvPr/>
        </p:nvSpPr>
        <p:spPr>
          <a:xfrm>
            <a:off x="3883896" y="1588656"/>
            <a:ext cx="886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2015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F7BB2B9-D8C0-4512-8A58-4F5EF5D09E55}"/>
              </a:ext>
            </a:extLst>
          </p:cNvPr>
          <p:cNvSpPr txBox="1"/>
          <p:nvPr/>
        </p:nvSpPr>
        <p:spPr>
          <a:xfrm>
            <a:off x="7088903" y="1588656"/>
            <a:ext cx="886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2018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" name="flag-pole-with-black-flag_38306">
            <a:extLst>
              <a:ext uri="{FF2B5EF4-FFF2-40B4-BE49-F238E27FC236}">
                <a16:creationId xmlns:a16="http://schemas.microsoft.com/office/drawing/2014/main" id="{CC3FC04A-CF9A-4171-8495-7A3598965BD5}"/>
              </a:ext>
            </a:extLst>
          </p:cNvPr>
          <p:cNvSpPr>
            <a:spLocks noChangeAspect="1"/>
          </p:cNvSpPr>
          <p:nvPr/>
        </p:nvSpPr>
        <p:spPr bwMode="auto">
          <a:xfrm>
            <a:off x="4154284" y="1055214"/>
            <a:ext cx="283793" cy="337827"/>
          </a:xfrm>
          <a:custGeom>
            <a:avLst/>
            <a:gdLst>
              <a:gd name="T0" fmla="*/ 401 w 401"/>
              <a:gd name="T1" fmla="*/ 89 h 478"/>
              <a:gd name="T2" fmla="*/ 401 w 401"/>
              <a:gd name="T3" fmla="*/ 293 h 478"/>
              <a:gd name="T4" fmla="*/ 73 w 401"/>
              <a:gd name="T5" fmla="*/ 293 h 478"/>
              <a:gd name="T6" fmla="*/ 73 w 401"/>
              <a:gd name="T7" fmla="*/ 89 h 478"/>
              <a:gd name="T8" fmla="*/ 401 w 401"/>
              <a:gd name="T9" fmla="*/ 89 h 478"/>
              <a:gd name="T10" fmla="*/ 39 w 401"/>
              <a:gd name="T11" fmla="*/ 0 h 478"/>
              <a:gd name="T12" fmla="*/ 0 w 401"/>
              <a:gd name="T13" fmla="*/ 39 h 478"/>
              <a:gd name="T14" fmla="*/ 23 w 401"/>
              <a:gd name="T15" fmla="*/ 74 h 478"/>
              <a:gd name="T16" fmla="*/ 23 w 401"/>
              <a:gd name="T17" fmla="*/ 478 h 478"/>
              <a:gd name="T18" fmla="*/ 56 w 401"/>
              <a:gd name="T19" fmla="*/ 478 h 478"/>
              <a:gd name="T20" fmla="*/ 56 w 401"/>
              <a:gd name="T21" fmla="*/ 74 h 478"/>
              <a:gd name="T22" fmla="*/ 78 w 401"/>
              <a:gd name="T23" fmla="*/ 39 h 478"/>
              <a:gd name="T24" fmla="*/ 39 w 401"/>
              <a:gd name="T25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1" h="478">
                <a:moveTo>
                  <a:pt x="401" y="89"/>
                </a:moveTo>
                <a:lnTo>
                  <a:pt x="401" y="293"/>
                </a:lnTo>
                <a:cubicBezTo>
                  <a:pt x="292" y="212"/>
                  <a:pt x="182" y="375"/>
                  <a:pt x="73" y="293"/>
                </a:cubicBezTo>
                <a:lnTo>
                  <a:pt x="73" y="89"/>
                </a:lnTo>
                <a:cubicBezTo>
                  <a:pt x="182" y="171"/>
                  <a:pt x="292" y="7"/>
                  <a:pt x="401" y="89"/>
                </a:cubicBezTo>
                <a:close/>
                <a:moveTo>
                  <a:pt x="39" y="0"/>
                </a:moveTo>
                <a:cubicBezTo>
                  <a:pt x="18" y="0"/>
                  <a:pt x="0" y="17"/>
                  <a:pt x="0" y="39"/>
                </a:cubicBezTo>
                <a:cubicBezTo>
                  <a:pt x="0" y="54"/>
                  <a:pt x="9" y="68"/>
                  <a:pt x="23" y="74"/>
                </a:cubicBezTo>
                <a:lnTo>
                  <a:pt x="23" y="478"/>
                </a:lnTo>
                <a:lnTo>
                  <a:pt x="56" y="478"/>
                </a:lnTo>
                <a:lnTo>
                  <a:pt x="56" y="74"/>
                </a:lnTo>
                <a:cubicBezTo>
                  <a:pt x="69" y="68"/>
                  <a:pt x="78" y="54"/>
                  <a:pt x="78" y="39"/>
                </a:cubicBezTo>
                <a:cubicBezTo>
                  <a:pt x="78" y="17"/>
                  <a:pt x="61" y="0"/>
                  <a:pt x="39" y="0"/>
                </a:cubicBezTo>
                <a:close/>
              </a:path>
            </a:pathLst>
          </a:custGeom>
          <a:solidFill>
            <a:srgbClr val="E63650"/>
          </a:solidFill>
          <a:ln>
            <a:noFill/>
          </a:ln>
        </p:spPr>
      </p:sp>
      <p:sp>
        <p:nvSpPr>
          <p:cNvPr id="19" name="flag-pole-with-black-flag_38306">
            <a:extLst>
              <a:ext uri="{FF2B5EF4-FFF2-40B4-BE49-F238E27FC236}">
                <a16:creationId xmlns:a16="http://schemas.microsoft.com/office/drawing/2014/main" id="{E3A552A9-F116-47EA-B759-D9068E6D9851}"/>
              </a:ext>
            </a:extLst>
          </p:cNvPr>
          <p:cNvSpPr>
            <a:spLocks noChangeAspect="1"/>
          </p:cNvSpPr>
          <p:nvPr/>
        </p:nvSpPr>
        <p:spPr bwMode="auto">
          <a:xfrm>
            <a:off x="7303875" y="1055214"/>
            <a:ext cx="283793" cy="337827"/>
          </a:xfrm>
          <a:custGeom>
            <a:avLst/>
            <a:gdLst>
              <a:gd name="T0" fmla="*/ 401 w 401"/>
              <a:gd name="T1" fmla="*/ 89 h 478"/>
              <a:gd name="T2" fmla="*/ 401 w 401"/>
              <a:gd name="T3" fmla="*/ 293 h 478"/>
              <a:gd name="T4" fmla="*/ 73 w 401"/>
              <a:gd name="T5" fmla="*/ 293 h 478"/>
              <a:gd name="T6" fmla="*/ 73 w 401"/>
              <a:gd name="T7" fmla="*/ 89 h 478"/>
              <a:gd name="T8" fmla="*/ 401 w 401"/>
              <a:gd name="T9" fmla="*/ 89 h 478"/>
              <a:gd name="T10" fmla="*/ 39 w 401"/>
              <a:gd name="T11" fmla="*/ 0 h 478"/>
              <a:gd name="T12" fmla="*/ 0 w 401"/>
              <a:gd name="T13" fmla="*/ 39 h 478"/>
              <a:gd name="T14" fmla="*/ 23 w 401"/>
              <a:gd name="T15" fmla="*/ 74 h 478"/>
              <a:gd name="T16" fmla="*/ 23 w 401"/>
              <a:gd name="T17" fmla="*/ 478 h 478"/>
              <a:gd name="T18" fmla="*/ 56 w 401"/>
              <a:gd name="T19" fmla="*/ 478 h 478"/>
              <a:gd name="T20" fmla="*/ 56 w 401"/>
              <a:gd name="T21" fmla="*/ 74 h 478"/>
              <a:gd name="T22" fmla="*/ 78 w 401"/>
              <a:gd name="T23" fmla="*/ 39 h 478"/>
              <a:gd name="T24" fmla="*/ 39 w 401"/>
              <a:gd name="T25" fmla="*/ 0 h 4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01" h="478">
                <a:moveTo>
                  <a:pt x="401" y="89"/>
                </a:moveTo>
                <a:lnTo>
                  <a:pt x="401" y="293"/>
                </a:lnTo>
                <a:cubicBezTo>
                  <a:pt x="292" y="212"/>
                  <a:pt x="182" y="375"/>
                  <a:pt x="73" y="293"/>
                </a:cubicBezTo>
                <a:lnTo>
                  <a:pt x="73" y="89"/>
                </a:lnTo>
                <a:cubicBezTo>
                  <a:pt x="182" y="171"/>
                  <a:pt x="292" y="7"/>
                  <a:pt x="401" y="89"/>
                </a:cubicBezTo>
                <a:close/>
                <a:moveTo>
                  <a:pt x="39" y="0"/>
                </a:moveTo>
                <a:cubicBezTo>
                  <a:pt x="18" y="0"/>
                  <a:pt x="0" y="17"/>
                  <a:pt x="0" y="39"/>
                </a:cubicBezTo>
                <a:cubicBezTo>
                  <a:pt x="0" y="54"/>
                  <a:pt x="9" y="68"/>
                  <a:pt x="23" y="74"/>
                </a:cubicBezTo>
                <a:lnTo>
                  <a:pt x="23" y="478"/>
                </a:lnTo>
                <a:lnTo>
                  <a:pt x="56" y="478"/>
                </a:lnTo>
                <a:lnTo>
                  <a:pt x="56" y="74"/>
                </a:lnTo>
                <a:cubicBezTo>
                  <a:pt x="69" y="68"/>
                  <a:pt x="78" y="54"/>
                  <a:pt x="78" y="39"/>
                </a:cubicBezTo>
                <a:cubicBezTo>
                  <a:pt x="78" y="17"/>
                  <a:pt x="61" y="0"/>
                  <a:pt x="39" y="0"/>
                </a:cubicBezTo>
                <a:close/>
              </a:path>
            </a:pathLst>
          </a:custGeom>
          <a:solidFill>
            <a:srgbClr val="E63650"/>
          </a:solidFill>
          <a:ln>
            <a:noFill/>
          </a:ln>
        </p:spPr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879108C-B3CB-4D2D-B2AD-0FFD84607664}"/>
              </a:ext>
            </a:extLst>
          </p:cNvPr>
          <p:cNvSpPr txBox="1"/>
          <p:nvPr/>
        </p:nvSpPr>
        <p:spPr>
          <a:xfrm>
            <a:off x="1985819" y="2092033"/>
            <a:ext cx="2724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破土萌芽，野蛮生长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888EB44-13D6-461D-ABBC-946203AF7074}"/>
              </a:ext>
            </a:extLst>
          </p:cNvPr>
          <p:cNvSpPr txBox="1"/>
          <p:nvPr/>
        </p:nvSpPr>
        <p:spPr>
          <a:xfrm>
            <a:off x="4558146" y="2092033"/>
            <a:ext cx="2724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有序发展，规范洗牌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B39545F-AA07-4A31-9D41-7BB55D837206}"/>
              </a:ext>
            </a:extLst>
          </p:cNvPr>
          <p:cNvSpPr txBox="1"/>
          <p:nvPr/>
        </p:nvSpPr>
        <p:spPr>
          <a:xfrm>
            <a:off x="7864762" y="2092033"/>
            <a:ext cx="2724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资本角力，欣欣向荣</a:t>
            </a:r>
          </a:p>
        </p:txBody>
      </p:sp>
      <p:graphicFrame>
        <p:nvGraphicFramePr>
          <p:cNvPr id="42" name="表格 41">
            <a:extLst>
              <a:ext uri="{FF2B5EF4-FFF2-40B4-BE49-F238E27FC236}">
                <a16:creationId xmlns:a16="http://schemas.microsoft.com/office/drawing/2014/main" id="{FED21B18-8AE0-4685-B377-EC0C1CAB4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0510638"/>
              </p:ext>
            </p:extLst>
          </p:nvPr>
        </p:nvGraphicFramePr>
        <p:xfrm>
          <a:off x="387926" y="2565616"/>
          <a:ext cx="10658767" cy="296519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02328">
                  <a:extLst>
                    <a:ext uri="{9D8B030D-6E8A-4147-A177-3AD203B41FA5}">
                      <a16:colId xmlns:a16="http://schemas.microsoft.com/office/drawing/2014/main" val="712311373"/>
                    </a:ext>
                  </a:extLst>
                </a:gridCol>
                <a:gridCol w="2419928">
                  <a:extLst>
                    <a:ext uri="{9D8B030D-6E8A-4147-A177-3AD203B41FA5}">
                      <a16:colId xmlns:a16="http://schemas.microsoft.com/office/drawing/2014/main" val="3765531979"/>
                    </a:ext>
                  </a:extLst>
                </a:gridCol>
                <a:gridCol w="3325091">
                  <a:extLst>
                    <a:ext uri="{9D8B030D-6E8A-4147-A177-3AD203B41FA5}">
                      <a16:colId xmlns:a16="http://schemas.microsoft.com/office/drawing/2014/main" val="363787738"/>
                    </a:ext>
                  </a:extLst>
                </a:gridCol>
                <a:gridCol w="3611420">
                  <a:extLst>
                    <a:ext uri="{9D8B030D-6E8A-4147-A177-3AD203B41FA5}">
                      <a16:colId xmlns:a16="http://schemas.microsoft.com/office/drawing/2014/main" val="621869032"/>
                    </a:ext>
                  </a:extLst>
                </a:gridCol>
              </a:tblGrid>
              <a:tr h="593038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途家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5C61">
                        <a:alpha val="5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国内首家中高端度假公寓预订平台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>
                        <a:lnSpc>
                          <a:spcPct val="150000"/>
                        </a:lnSpc>
                      </a:pPr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途家收购蚂蚁短租</a:t>
                      </a:r>
                      <a:b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</a:br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整合携程和去哪儿网旗下的公寓民宿业务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深化与同城艺龙的合作关系，优势互补，共享在线房源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5750954"/>
                  </a:ext>
                </a:extLst>
              </a:tr>
              <a:tr h="59303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蚂蚁短租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F5C61">
                        <a:alpha val="5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国内短租领域开拓者，背靠赶集网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3317819"/>
                  </a:ext>
                </a:extLst>
              </a:tr>
              <a:tr h="593038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小猪短租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solidFill>
                      <a:srgbClr val="EF5C61">
                        <a:alpha val="56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国内共享住宿代表企业，</a:t>
                      </a:r>
                      <a:r>
                        <a:rPr lang="en-US" altLang="zh-CN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58</a:t>
                      </a:r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同城加持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小猪短租估值超过</a:t>
                      </a:r>
                      <a:r>
                        <a:rPr lang="en-US" altLang="zh-CN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10</a:t>
                      </a:r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亿美元，正式进入独角兽行列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发力乡村民宿，对现有乡村客栈进行升级改造优化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1788603"/>
                  </a:ext>
                </a:extLst>
              </a:tr>
              <a:tr h="593038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Airbnb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E9C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Airbnb</a:t>
                      </a:r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强势入局，专注在华业务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加速拓展中国非一线城市房源，进一步细分民宿预订品类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0546"/>
                  </a:ext>
                </a:extLst>
              </a:tr>
              <a:tr h="593038"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榛果民宿</a:t>
                      </a:r>
                    </a:p>
                  </a:txBody>
                  <a:tcPr marL="7620" marR="7620" marT="762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E9C9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美团点评正式宣布切入分享住宿领域</a:t>
                      </a:r>
                      <a:r>
                        <a:rPr lang="en-US" altLang="zh-CN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—</a:t>
                      </a:r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榛果民宿</a:t>
                      </a:r>
                      <a:r>
                        <a:rPr lang="en-US" altLang="zh-CN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App</a:t>
                      </a:r>
                      <a:endParaRPr lang="en-US" altLang="zh-CN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u="none" strike="noStrike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成立榛果管家体系，为民宿房东提供标准化服务参考</a:t>
                      </a:r>
                      <a:endParaRPr lang="zh-CN" altLang="en-US" sz="1100" b="1" i="0" u="none" strike="noStrike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9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  <a:alpha val="56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68396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2572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26416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2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问题与挑战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6365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F5C6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5DBCCE5-BC27-4198-8E5D-780E5D4FF5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44624" y="1346230"/>
            <a:ext cx="4769485" cy="4216311"/>
          </a:xfrm>
          <a:prstGeom prst="rect">
            <a:avLst/>
          </a:prstGeom>
        </p:spPr>
      </p:pic>
      <p:sp>
        <p:nvSpPr>
          <p:cNvPr id="58" name="boom_40236">
            <a:extLst>
              <a:ext uri="{FF2B5EF4-FFF2-40B4-BE49-F238E27FC236}">
                <a16:creationId xmlns:a16="http://schemas.microsoft.com/office/drawing/2014/main" id="{558FE718-130F-43BA-965D-81CFC5B42D27}"/>
              </a:ext>
            </a:extLst>
          </p:cNvPr>
          <p:cNvSpPr>
            <a:spLocks noChangeAspect="1"/>
          </p:cNvSpPr>
          <p:nvPr/>
        </p:nvSpPr>
        <p:spPr bwMode="auto">
          <a:xfrm>
            <a:off x="5975884" y="2860227"/>
            <a:ext cx="1570522" cy="1074465"/>
          </a:xfrm>
          <a:custGeom>
            <a:avLst/>
            <a:gdLst>
              <a:gd name="connsiteX0" fmla="*/ 423262 w 565545"/>
              <a:gd name="connsiteY0" fmla="*/ 230179 h 386915"/>
              <a:gd name="connsiteX1" fmla="*/ 419135 w 565545"/>
              <a:gd name="connsiteY1" fmla="*/ 235015 h 386915"/>
              <a:gd name="connsiteX2" fmla="*/ 424877 w 565545"/>
              <a:gd name="connsiteY2" fmla="*/ 245046 h 386915"/>
              <a:gd name="connsiteX3" fmla="*/ 434924 w 565545"/>
              <a:gd name="connsiteY3" fmla="*/ 240747 h 386915"/>
              <a:gd name="connsiteX4" fmla="*/ 430618 w 565545"/>
              <a:gd name="connsiteY4" fmla="*/ 230716 h 386915"/>
              <a:gd name="connsiteX5" fmla="*/ 423262 w 565545"/>
              <a:gd name="connsiteY5" fmla="*/ 230179 h 386915"/>
              <a:gd name="connsiteX6" fmla="*/ 404422 w 565545"/>
              <a:gd name="connsiteY6" fmla="*/ 223014 h 386915"/>
              <a:gd name="connsiteX7" fmla="*/ 400475 w 565545"/>
              <a:gd name="connsiteY7" fmla="*/ 227850 h 386915"/>
              <a:gd name="connsiteX8" fmla="*/ 404781 w 565545"/>
              <a:gd name="connsiteY8" fmla="*/ 237881 h 386915"/>
              <a:gd name="connsiteX9" fmla="*/ 416264 w 565545"/>
              <a:gd name="connsiteY9" fmla="*/ 233582 h 386915"/>
              <a:gd name="connsiteX10" fmla="*/ 410523 w 565545"/>
              <a:gd name="connsiteY10" fmla="*/ 223551 h 386915"/>
              <a:gd name="connsiteX11" fmla="*/ 404422 w 565545"/>
              <a:gd name="connsiteY11" fmla="*/ 223014 h 386915"/>
              <a:gd name="connsiteX12" fmla="*/ 390427 w 565545"/>
              <a:gd name="connsiteY12" fmla="*/ 216386 h 386915"/>
              <a:gd name="connsiteX13" fmla="*/ 378944 w 565545"/>
              <a:gd name="connsiteY13" fmla="*/ 222118 h 386915"/>
              <a:gd name="connsiteX14" fmla="*/ 386121 w 565545"/>
              <a:gd name="connsiteY14" fmla="*/ 232149 h 386915"/>
              <a:gd name="connsiteX15" fmla="*/ 396169 w 565545"/>
              <a:gd name="connsiteY15" fmla="*/ 226417 h 386915"/>
              <a:gd name="connsiteX16" fmla="*/ 390427 w 565545"/>
              <a:gd name="connsiteY16" fmla="*/ 216386 h 386915"/>
              <a:gd name="connsiteX17" fmla="*/ 151596 w 565545"/>
              <a:gd name="connsiteY17" fmla="*/ 214645 h 386915"/>
              <a:gd name="connsiteX18" fmla="*/ 157882 w 565545"/>
              <a:gd name="connsiteY18" fmla="*/ 219288 h 386915"/>
              <a:gd name="connsiteX19" fmla="*/ 147824 w 565545"/>
              <a:gd name="connsiteY19" fmla="*/ 232146 h 386915"/>
              <a:gd name="connsiteX20" fmla="*/ 143513 w 565545"/>
              <a:gd name="connsiteY20" fmla="*/ 233574 h 386915"/>
              <a:gd name="connsiteX21" fmla="*/ 136329 w 565545"/>
              <a:gd name="connsiteY21" fmla="*/ 217859 h 386915"/>
              <a:gd name="connsiteX22" fmla="*/ 142077 w 565545"/>
              <a:gd name="connsiteY22" fmla="*/ 216431 h 386915"/>
              <a:gd name="connsiteX23" fmla="*/ 151596 w 565545"/>
              <a:gd name="connsiteY23" fmla="*/ 214645 h 386915"/>
              <a:gd name="connsiteX24" fmla="*/ 134917 w 565545"/>
              <a:gd name="connsiteY24" fmla="*/ 192021 h 386915"/>
              <a:gd name="connsiteX25" fmla="*/ 147774 w 565545"/>
              <a:gd name="connsiteY25" fmla="*/ 194895 h 386915"/>
              <a:gd name="connsiteX26" fmla="*/ 137774 w 565545"/>
              <a:gd name="connsiteY26" fmla="*/ 206389 h 386915"/>
              <a:gd name="connsiteX27" fmla="*/ 133488 w 565545"/>
              <a:gd name="connsiteY27" fmla="*/ 207826 h 386915"/>
              <a:gd name="connsiteX28" fmla="*/ 129202 w 565545"/>
              <a:gd name="connsiteY28" fmla="*/ 194895 h 386915"/>
              <a:gd name="connsiteX29" fmla="*/ 134917 w 565545"/>
              <a:gd name="connsiteY29" fmla="*/ 192021 h 386915"/>
              <a:gd name="connsiteX30" fmla="*/ 439230 w 565545"/>
              <a:gd name="connsiteY30" fmla="*/ 184859 h 386915"/>
              <a:gd name="connsiteX31" fmla="*/ 426312 w 565545"/>
              <a:gd name="connsiteY31" fmla="*/ 223551 h 386915"/>
              <a:gd name="connsiteX32" fmla="*/ 437795 w 565545"/>
              <a:gd name="connsiteY32" fmla="*/ 227850 h 386915"/>
              <a:gd name="connsiteX33" fmla="*/ 455020 w 565545"/>
              <a:gd name="connsiteY33" fmla="*/ 192025 h 386915"/>
              <a:gd name="connsiteX34" fmla="*/ 439230 w 565545"/>
              <a:gd name="connsiteY34" fmla="*/ 184859 h 386915"/>
              <a:gd name="connsiteX35" fmla="*/ 150716 w 565545"/>
              <a:gd name="connsiteY35" fmla="*/ 180560 h 386915"/>
              <a:gd name="connsiteX36" fmla="*/ 129185 w 565545"/>
              <a:gd name="connsiteY36" fmla="*/ 183426 h 386915"/>
              <a:gd name="connsiteX37" fmla="*/ 110525 w 565545"/>
              <a:gd name="connsiteY37" fmla="*/ 193458 h 386915"/>
              <a:gd name="connsiteX38" fmla="*/ 133492 w 565545"/>
              <a:gd name="connsiteY38" fmla="*/ 247912 h 386915"/>
              <a:gd name="connsiteX39" fmla="*/ 147846 w 565545"/>
              <a:gd name="connsiteY39" fmla="*/ 242180 h 386915"/>
              <a:gd name="connsiteX40" fmla="*/ 169376 w 565545"/>
              <a:gd name="connsiteY40" fmla="*/ 229283 h 386915"/>
              <a:gd name="connsiteX41" fmla="*/ 172247 w 565545"/>
              <a:gd name="connsiteY41" fmla="*/ 214953 h 386915"/>
              <a:gd name="connsiteX42" fmla="*/ 155023 w 565545"/>
              <a:gd name="connsiteY42" fmla="*/ 204922 h 386915"/>
              <a:gd name="connsiteX43" fmla="*/ 162200 w 565545"/>
              <a:gd name="connsiteY43" fmla="*/ 189158 h 386915"/>
              <a:gd name="connsiteX44" fmla="*/ 150716 w 565545"/>
              <a:gd name="connsiteY44" fmla="*/ 180560 h 386915"/>
              <a:gd name="connsiteX45" fmla="*/ 199505 w 565545"/>
              <a:gd name="connsiteY45" fmla="*/ 174775 h 386915"/>
              <a:gd name="connsiteX46" fmla="*/ 219717 w 565545"/>
              <a:gd name="connsiteY46" fmla="*/ 191972 h 386915"/>
              <a:gd name="connsiteX47" fmla="*/ 208167 w 565545"/>
              <a:gd name="connsiteY47" fmla="*/ 214900 h 386915"/>
              <a:gd name="connsiteX48" fmla="*/ 187955 w 565545"/>
              <a:gd name="connsiteY48" fmla="*/ 199137 h 386915"/>
              <a:gd name="connsiteX49" fmla="*/ 199505 w 565545"/>
              <a:gd name="connsiteY49" fmla="*/ 174775 h 386915"/>
              <a:gd name="connsiteX50" fmla="*/ 269928 w 565545"/>
              <a:gd name="connsiteY50" fmla="*/ 167594 h 386915"/>
              <a:gd name="connsiteX51" fmla="*/ 285761 w 565545"/>
              <a:gd name="connsiteY51" fmla="*/ 187710 h 386915"/>
              <a:gd name="connsiteX52" fmla="*/ 271368 w 565545"/>
              <a:gd name="connsiteY52" fmla="*/ 207826 h 386915"/>
              <a:gd name="connsiteX53" fmla="*/ 254095 w 565545"/>
              <a:gd name="connsiteY53" fmla="*/ 189147 h 386915"/>
              <a:gd name="connsiteX54" fmla="*/ 269928 w 565545"/>
              <a:gd name="connsiteY54" fmla="*/ 167594 h 386915"/>
              <a:gd name="connsiteX55" fmla="*/ 198084 w 565545"/>
              <a:gd name="connsiteY55" fmla="*/ 164797 h 386915"/>
              <a:gd name="connsiteX56" fmla="*/ 172247 w 565545"/>
              <a:gd name="connsiteY56" fmla="*/ 203489 h 386915"/>
              <a:gd name="connsiteX57" fmla="*/ 208132 w 565545"/>
              <a:gd name="connsiteY57" fmla="*/ 226417 h 386915"/>
              <a:gd name="connsiteX58" fmla="*/ 235405 w 565545"/>
              <a:gd name="connsiteY58" fmla="*/ 189158 h 386915"/>
              <a:gd name="connsiteX59" fmla="*/ 198084 w 565545"/>
              <a:gd name="connsiteY59" fmla="*/ 164797 h 386915"/>
              <a:gd name="connsiteX60" fmla="*/ 312916 w 565545"/>
              <a:gd name="connsiteY60" fmla="*/ 159065 h 386915"/>
              <a:gd name="connsiteX61" fmla="*/ 304303 w 565545"/>
              <a:gd name="connsiteY61" fmla="*/ 217819 h 386915"/>
              <a:gd name="connsiteX62" fmla="*/ 317222 w 565545"/>
              <a:gd name="connsiteY62" fmla="*/ 219252 h 386915"/>
              <a:gd name="connsiteX63" fmla="*/ 321528 w 565545"/>
              <a:gd name="connsiteY63" fmla="*/ 196324 h 386915"/>
              <a:gd name="connsiteX64" fmla="*/ 324399 w 565545"/>
              <a:gd name="connsiteY64" fmla="*/ 171962 h 386915"/>
              <a:gd name="connsiteX65" fmla="*/ 328705 w 565545"/>
              <a:gd name="connsiteY65" fmla="*/ 196324 h 386915"/>
              <a:gd name="connsiteX66" fmla="*/ 333011 w 565545"/>
              <a:gd name="connsiteY66" fmla="*/ 219252 h 386915"/>
              <a:gd name="connsiteX67" fmla="*/ 343059 w 565545"/>
              <a:gd name="connsiteY67" fmla="*/ 222118 h 386915"/>
              <a:gd name="connsiteX68" fmla="*/ 354542 w 565545"/>
              <a:gd name="connsiteY68" fmla="*/ 199190 h 386915"/>
              <a:gd name="connsiteX69" fmla="*/ 366025 w 565545"/>
              <a:gd name="connsiteY69" fmla="*/ 177694 h 386915"/>
              <a:gd name="connsiteX70" fmla="*/ 361719 w 565545"/>
              <a:gd name="connsiteY70" fmla="*/ 202056 h 386915"/>
              <a:gd name="connsiteX71" fmla="*/ 358848 w 565545"/>
              <a:gd name="connsiteY71" fmla="*/ 224984 h 386915"/>
              <a:gd name="connsiteX72" fmla="*/ 371767 w 565545"/>
              <a:gd name="connsiteY72" fmla="*/ 227850 h 386915"/>
              <a:gd name="connsiteX73" fmla="*/ 381815 w 565545"/>
              <a:gd name="connsiteY73" fmla="*/ 169096 h 386915"/>
              <a:gd name="connsiteX74" fmla="*/ 361719 w 565545"/>
              <a:gd name="connsiteY74" fmla="*/ 164797 h 386915"/>
              <a:gd name="connsiteX75" fmla="*/ 350236 w 565545"/>
              <a:gd name="connsiteY75" fmla="*/ 183426 h 386915"/>
              <a:gd name="connsiteX76" fmla="*/ 341624 w 565545"/>
              <a:gd name="connsiteY76" fmla="*/ 203489 h 386915"/>
              <a:gd name="connsiteX77" fmla="*/ 338753 w 565545"/>
              <a:gd name="connsiteY77" fmla="*/ 181993 h 386915"/>
              <a:gd name="connsiteX78" fmla="*/ 334447 w 565545"/>
              <a:gd name="connsiteY78" fmla="*/ 160498 h 386915"/>
              <a:gd name="connsiteX79" fmla="*/ 312916 w 565545"/>
              <a:gd name="connsiteY79" fmla="*/ 159065 h 386915"/>
              <a:gd name="connsiteX80" fmla="*/ 269854 w 565545"/>
              <a:gd name="connsiteY80" fmla="*/ 157632 h 386915"/>
              <a:gd name="connsiteX81" fmla="*/ 238275 w 565545"/>
              <a:gd name="connsiteY81" fmla="*/ 190592 h 386915"/>
              <a:gd name="connsiteX82" fmla="*/ 269854 w 565545"/>
              <a:gd name="connsiteY82" fmla="*/ 219252 h 386915"/>
              <a:gd name="connsiteX83" fmla="*/ 301433 w 565545"/>
              <a:gd name="connsiteY83" fmla="*/ 187725 h 386915"/>
              <a:gd name="connsiteX84" fmla="*/ 269854 w 565545"/>
              <a:gd name="connsiteY84" fmla="*/ 157632 h 386915"/>
              <a:gd name="connsiteX85" fmla="*/ 304303 w 565545"/>
              <a:gd name="connsiteY85" fmla="*/ 0 h 386915"/>
              <a:gd name="connsiteX86" fmla="*/ 351671 w 565545"/>
              <a:gd name="connsiteY86" fmla="*/ 104610 h 386915"/>
              <a:gd name="connsiteX87" fmla="*/ 396169 w 565545"/>
              <a:gd name="connsiteY87" fmla="*/ 47289 h 386915"/>
              <a:gd name="connsiteX88" fmla="*/ 420570 w 565545"/>
              <a:gd name="connsiteY88" fmla="*/ 107476 h 386915"/>
              <a:gd name="connsiteX89" fmla="*/ 498082 w 565545"/>
              <a:gd name="connsiteY89" fmla="*/ 71651 h 386915"/>
              <a:gd name="connsiteX90" fmla="*/ 489469 w 565545"/>
              <a:gd name="connsiteY90" fmla="*/ 128971 h 386915"/>
              <a:gd name="connsiteX91" fmla="*/ 554062 w 565545"/>
              <a:gd name="connsiteY91" fmla="*/ 144735 h 386915"/>
              <a:gd name="connsiteX92" fmla="*/ 492340 w 565545"/>
              <a:gd name="connsiteY92" fmla="*/ 180560 h 386915"/>
              <a:gd name="connsiteX93" fmla="*/ 565545 w 565545"/>
              <a:gd name="connsiteY93" fmla="*/ 226417 h 386915"/>
              <a:gd name="connsiteX94" fmla="*/ 469374 w 565545"/>
              <a:gd name="connsiteY94" fmla="*/ 255078 h 386915"/>
              <a:gd name="connsiteX95" fmla="*/ 516742 w 565545"/>
              <a:gd name="connsiteY95" fmla="*/ 320996 h 386915"/>
              <a:gd name="connsiteX96" fmla="*/ 452149 w 565545"/>
              <a:gd name="connsiteY96" fmla="*/ 282305 h 386915"/>
              <a:gd name="connsiteX97" fmla="*/ 440666 w 565545"/>
              <a:gd name="connsiteY97" fmla="*/ 336760 h 386915"/>
              <a:gd name="connsiteX98" fmla="*/ 413393 w 565545"/>
              <a:gd name="connsiteY98" fmla="*/ 322429 h 386915"/>
              <a:gd name="connsiteX99" fmla="*/ 387556 w 565545"/>
              <a:gd name="connsiteY99" fmla="*/ 285171 h 386915"/>
              <a:gd name="connsiteX100" fmla="*/ 380379 w 565545"/>
              <a:gd name="connsiteY100" fmla="*/ 305233 h 386915"/>
              <a:gd name="connsiteX101" fmla="*/ 360284 w 565545"/>
              <a:gd name="connsiteY101" fmla="*/ 293769 h 386915"/>
              <a:gd name="connsiteX102" fmla="*/ 335882 w 565545"/>
              <a:gd name="connsiteY102" fmla="*/ 374018 h 386915"/>
              <a:gd name="connsiteX103" fmla="*/ 281337 w 565545"/>
              <a:gd name="connsiteY103" fmla="*/ 308099 h 386915"/>
              <a:gd name="connsiteX104" fmla="*/ 269854 w 565545"/>
              <a:gd name="connsiteY104" fmla="*/ 375451 h 386915"/>
              <a:gd name="connsiteX105" fmla="*/ 236840 w 565545"/>
              <a:gd name="connsiteY105" fmla="*/ 300934 h 386915"/>
              <a:gd name="connsiteX106" fmla="*/ 225357 w 565545"/>
              <a:gd name="connsiteY106" fmla="*/ 323862 h 386915"/>
              <a:gd name="connsiteX107" fmla="*/ 208132 w 565545"/>
              <a:gd name="connsiteY107" fmla="*/ 286604 h 386915"/>
              <a:gd name="connsiteX108" fmla="*/ 206697 w 565545"/>
              <a:gd name="connsiteY108" fmla="*/ 345358 h 386915"/>
              <a:gd name="connsiteX109" fmla="*/ 189472 w 565545"/>
              <a:gd name="connsiteY109" fmla="*/ 386915 h 386915"/>
              <a:gd name="connsiteX110" fmla="*/ 149281 w 565545"/>
              <a:gd name="connsiteY110" fmla="*/ 282305 h 386915"/>
              <a:gd name="connsiteX111" fmla="*/ 60286 w 565545"/>
              <a:gd name="connsiteY111" fmla="*/ 329594 h 386915"/>
              <a:gd name="connsiteX112" fmla="*/ 96171 w 565545"/>
              <a:gd name="connsiteY112" fmla="*/ 266542 h 386915"/>
              <a:gd name="connsiteX113" fmla="*/ 37320 w 565545"/>
              <a:gd name="connsiteY113" fmla="*/ 259377 h 386915"/>
              <a:gd name="connsiteX114" fmla="*/ 94736 w 565545"/>
              <a:gd name="connsiteY114" fmla="*/ 210654 h 386915"/>
              <a:gd name="connsiteX115" fmla="*/ 0 w 565545"/>
              <a:gd name="connsiteY115" fmla="*/ 166230 h 386915"/>
              <a:gd name="connsiteX116" fmla="*/ 90430 w 565545"/>
              <a:gd name="connsiteY116" fmla="*/ 146168 h 386915"/>
              <a:gd name="connsiteX117" fmla="*/ 60286 w 565545"/>
              <a:gd name="connsiteY117" fmla="*/ 71651 h 386915"/>
              <a:gd name="connsiteX118" fmla="*/ 160764 w 565545"/>
              <a:gd name="connsiteY118" fmla="*/ 108909 h 386915"/>
              <a:gd name="connsiteX119" fmla="*/ 172247 w 565545"/>
              <a:gd name="connsiteY119" fmla="*/ 90280 h 386915"/>
              <a:gd name="connsiteX120" fmla="*/ 188037 w 565545"/>
              <a:gd name="connsiteY120" fmla="*/ 124672 h 386915"/>
              <a:gd name="connsiteX121" fmla="*/ 185166 w 565545"/>
              <a:gd name="connsiteY121" fmla="*/ 68785 h 386915"/>
              <a:gd name="connsiteX122" fmla="*/ 202391 w 565545"/>
              <a:gd name="connsiteY122" fmla="*/ 41557 h 386915"/>
              <a:gd name="connsiteX123" fmla="*/ 269854 w 565545"/>
              <a:gd name="connsiteY123" fmla="*/ 100311 h 3869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</a:cxnLst>
            <a:rect l="l" t="t" r="r" b="b"/>
            <a:pathLst>
              <a:path w="565545" h="386915">
                <a:moveTo>
                  <a:pt x="423262" y="230179"/>
                </a:moveTo>
                <a:cubicBezTo>
                  <a:pt x="421288" y="231075"/>
                  <a:pt x="419853" y="232866"/>
                  <a:pt x="419135" y="235015"/>
                </a:cubicBezTo>
                <a:cubicBezTo>
                  <a:pt x="417700" y="239314"/>
                  <a:pt x="419135" y="243613"/>
                  <a:pt x="424877" y="245046"/>
                </a:cubicBezTo>
                <a:cubicBezTo>
                  <a:pt x="429183" y="246479"/>
                  <a:pt x="433489" y="245046"/>
                  <a:pt x="434924" y="240747"/>
                </a:cubicBezTo>
                <a:cubicBezTo>
                  <a:pt x="436360" y="236448"/>
                  <a:pt x="434924" y="232149"/>
                  <a:pt x="430618" y="230716"/>
                </a:cubicBezTo>
                <a:cubicBezTo>
                  <a:pt x="427747" y="229283"/>
                  <a:pt x="425235" y="229283"/>
                  <a:pt x="423262" y="230179"/>
                </a:cubicBezTo>
                <a:close/>
                <a:moveTo>
                  <a:pt x="404422" y="223014"/>
                </a:moveTo>
                <a:cubicBezTo>
                  <a:pt x="402628" y="223909"/>
                  <a:pt x="401192" y="225701"/>
                  <a:pt x="400475" y="227850"/>
                </a:cubicBezTo>
                <a:cubicBezTo>
                  <a:pt x="399039" y="232149"/>
                  <a:pt x="400475" y="236448"/>
                  <a:pt x="404781" y="237881"/>
                </a:cubicBezTo>
                <a:cubicBezTo>
                  <a:pt x="410523" y="240747"/>
                  <a:pt x="414829" y="237881"/>
                  <a:pt x="416264" y="233582"/>
                </a:cubicBezTo>
                <a:cubicBezTo>
                  <a:pt x="417700" y="229283"/>
                  <a:pt x="414829" y="224984"/>
                  <a:pt x="410523" y="223551"/>
                </a:cubicBezTo>
                <a:cubicBezTo>
                  <a:pt x="408370" y="222118"/>
                  <a:pt x="406216" y="222118"/>
                  <a:pt x="404422" y="223014"/>
                </a:cubicBezTo>
                <a:close/>
                <a:moveTo>
                  <a:pt x="390427" y="216386"/>
                </a:moveTo>
                <a:cubicBezTo>
                  <a:pt x="384686" y="214953"/>
                  <a:pt x="380379" y="217819"/>
                  <a:pt x="378944" y="222118"/>
                </a:cubicBezTo>
                <a:cubicBezTo>
                  <a:pt x="378944" y="226417"/>
                  <a:pt x="380379" y="230716"/>
                  <a:pt x="386121" y="232149"/>
                </a:cubicBezTo>
                <a:cubicBezTo>
                  <a:pt x="390427" y="233582"/>
                  <a:pt x="394733" y="230716"/>
                  <a:pt x="396169" y="226417"/>
                </a:cubicBezTo>
                <a:cubicBezTo>
                  <a:pt x="397604" y="222118"/>
                  <a:pt x="394733" y="217819"/>
                  <a:pt x="390427" y="216386"/>
                </a:cubicBezTo>
                <a:close/>
                <a:moveTo>
                  <a:pt x="151596" y="214645"/>
                </a:moveTo>
                <a:cubicBezTo>
                  <a:pt x="154290" y="215002"/>
                  <a:pt x="156445" y="216430"/>
                  <a:pt x="157882" y="219288"/>
                </a:cubicBezTo>
                <a:cubicBezTo>
                  <a:pt x="159319" y="225002"/>
                  <a:pt x="155008" y="229288"/>
                  <a:pt x="147824" y="232146"/>
                </a:cubicBezTo>
                <a:cubicBezTo>
                  <a:pt x="146387" y="232146"/>
                  <a:pt x="144950" y="233574"/>
                  <a:pt x="143513" y="233574"/>
                </a:cubicBezTo>
                <a:cubicBezTo>
                  <a:pt x="140640" y="227860"/>
                  <a:pt x="139203" y="222145"/>
                  <a:pt x="136329" y="217859"/>
                </a:cubicBezTo>
                <a:cubicBezTo>
                  <a:pt x="139203" y="216431"/>
                  <a:pt x="140640" y="216431"/>
                  <a:pt x="142077" y="216431"/>
                </a:cubicBezTo>
                <a:cubicBezTo>
                  <a:pt x="145669" y="215002"/>
                  <a:pt x="148902" y="214288"/>
                  <a:pt x="151596" y="214645"/>
                </a:cubicBezTo>
                <a:close/>
                <a:moveTo>
                  <a:pt x="134917" y="192021"/>
                </a:moveTo>
                <a:cubicBezTo>
                  <a:pt x="142060" y="190584"/>
                  <a:pt x="146346" y="190584"/>
                  <a:pt x="147774" y="194895"/>
                </a:cubicBezTo>
                <a:cubicBezTo>
                  <a:pt x="149203" y="199205"/>
                  <a:pt x="146346" y="203516"/>
                  <a:pt x="137774" y="206389"/>
                </a:cubicBezTo>
                <a:cubicBezTo>
                  <a:pt x="136345" y="207826"/>
                  <a:pt x="134917" y="207826"/>
                  <a:pt x="133488" y="207826"/>
                </a:cubicBezTo>
                <a:cubicBezTo>
                  <a:pt x="132059" y="203516"/>
                  <a:pt x="130631" y="199205"/>
                  <a:pt x="129202" y="194895"/>
                </a:cubicBezTo>
                <a:cubicBezTo>
                  <a:pt x="130631" y="194895"/>
                  <a:pt x="132059" y="193458"/>
                  <a:pt x="134917" y="192021"/>
                </a:cubicBezTo>
                <a:close/>
                <a:moveTo>
                  <a:pt x="439230" y="184859"/>
                </a:moveTo>
                <a:cubicBezTo>
                  <a:pt x="434924" y="197757"/>
                  <a:pt x="430618" y="210654"/>
                  <a:pt x="426312" y="223551"/>
                </a:cubicBezTo>
                <a:cubicBezTo>
                  <a:pt x="430618" y="224984"/>
                  <a:pt x="433489" y="226417"/>
                  <a:pt x="437795" y="227850"/>
                </a:cubicBezTo>
                <a:cubicBezTo>
                  <a:pt x="443537" y="216386"/>
                  <a:pt x="449278" y="203489"/>
                  <a:pt x="455020" y="192025"/>
                </a:cubicBezTo>
                <a:cubicBezTo>
                  <a:pt x="449278" y="189158"/>
                  <a:pt x="443537" y="187725"/>
                  <a:pt x="439230" y="184859"/>
                </a:cubicBezTo>
                <a:close/>
                <a:moveTo>
                  <a:pt x="150716" y="180560"/>
                </a:moveTo>
                <a:cubicBezTo>
                  <a:pt x="144975" y="179127"/>
                  <a:pt x="139233" y="180560"/>
                  <a:pt x="129185" y="183426"/>
                </a:cubicBezTo>
                <a:cubicBezTo>
                  <a:pt x="122008" y="186292"/>
                  <a:pt x="114831" y="190592"/>
                  <a:pt x="110525" y="193458"/>
                </a:cubicBezTo>
                <a:cubicBezTo>
                  <a:pt x="117702" y="210654"/>
                  <a:pt x="126315" y="229283"/>
                  <a:pt x="133492" y="247912"/>
                </a:cubicBezTo>
                <a:cubicBezTo>
                  <a:pt x="136362" y="246479"/>
                  <a:pt x="140669" y="245046"/>
                  <a:pt x="147846" y="242180"/>
                </a:cubicBezTo>
                <a:cubicBezTo>
                  <a:pt x="159329" y="237881"/>
                  <a:pt x="166506" y="233582"/>
                  <a:pt x="169376" y="229283"/>
                </a:cubicBezTo>
                <a:cubicBezTo>
                  <a:pt x="172247" y="224984"/>
                  <a:pt x="173683" y="220685"/>
                  <a:pt x="172247" y="214953"/>
                </a:cubicBezTo>
                <a:cubicBezTo>
                  <a:pt x="170812" y="207788"/>
                  <a:pt x="163635" y="204922"/>
                  <a:pt x="155023" y="204922"/>
                </a:cubicBezTo>
                <a:cubicBezTo>
                  <a:pt x="162200" y="200623"/>
                  <a:pt x="163635" y="194891"/>
                  <a:pt x="162200" y="189158"/>
                </a:cubicBezTo>
                <a:cubicBezTo>
                  <a:pt x="160764" y="184859"/>
                  <a:pt x="156458" y="180560"/>
                  <a:pt x="150716" y="180560"/>
                </a:cubicBezTo>
                <a:close/>
                <a:moveTo>
                  <a:pt x="199505" y="174775"/>
                </a:moveTo>
                <a:cubicBezTo>
                  <a:pt x="211055" y="173342"/>
                  <a:pt x="218274" y="181940"/>
                  <a:pt x="219717" y="191972"/>
                </a:cubicBezTo>
                <a:cubicBezTo>
                  <a:pt x="221161" y="203436"/>
                  <a:pt x="216830" y="213467"/>
                  <a:pt x="208167" y="214900"/>
                </a:cubicBezTo>
                <a:cubicBezTo>
                  <a:pt x="198061" y="216333"/>
                  <a:pt x="190842" y="210601"/>
                  <a:pt x="187955" y="199137"/>
                </a:cubicBezTo>
                <a:cubicBezTo>
                  <a:pt x="185067" y="187672"/>
                  <a:pt x="189398" y="177641"/>
                  <a:pt x="199505" y="174775"/>
                </a:cubicBezTo>
                <a:close/>
                <a:moveTo>
                  <a:pt x="269928" y="167594"/>
                </a:moveTo>
                <a:cubicBezTo>
                  <a:pt x="280004" y="167594"/>
                  <a:pt x="285761" y="176215"/>
                  <a:pt x="285761" y="187710"/>
                </a:cubicBezTo>
                <a:cubicBezTo>
                  <a:pt x="285761" y="199205"/>
                  <a:pt x="280004" y="207826"/>
                  <a:pt x="271368" y="207826"/>
                </a:cubicBezTo>
                <a:cubicBezTo>
                  <a:pt x="261292" y="207826"/>
                  <a:pt x="255535" y="200642"/>
                  <a:pt x="254095" y="189147"/>
                </a:cubicBezTo>
                <a:cubicBezTo>
                  <a:pt x="252656" y="177652"/>
                  <a:pt x="258413" y="167594"/>
                  <a:pt x="269928" y="167594"/>
                </a:cubicBezTo>
                <a:close/>
                <a:moveTo>
                  <a:pt x="198084" y="164797"/>
                </a:moveTo>
                <a:cubicBezTo>
                  <a:pt x="176553" y="169096"/>
                  <a:pt x="167941" y="186292"/>
                  <a:pt x="172247" y="203489"/>
                </a:cubicBezTo>
                <a:cubicBezTo>
                  <a:pt x="176553" y="219252"/>
                  <a:pt x="190907" y="229283"/>
                  <a:pt x="208132" y="226417"/>
                </a:cubicBezTo>
                <a:cubicBezTo>
                  <a:pt x="226792" y="222118"/>
                  <a:pt x="236840" y="209221"/>
                  <a:pt x="235405" y="189158"/>
                </a:cubicBezTo>
                <a:cubicBezTo>
                  <a:pt x="233969" y="173395"/>
                  <a:pt x="219615" y="160498"/>
                  <a:pt x="198084" y="164797"/>
                </a:cubicBezTo>
                <a:close/>
                <a:moveTo>
                  <a:pt x="312916" y="159065"/>
                </a:moveTo>
                <a:cubicBezTo>
                  <a:pt x="310045" y="179127"/>
                  <a:pt x="307174" y="199190"/>
                  <a:pt x="304303" y="217819"/>
                </a:cubicBezTo>
                <a:cubicBezTo>
                  <a:pt x="308610" y="219252"/>
                  <a:pt x="312916" y="219252"/>
                  <a:pt x="317222" y="219252"/>
                </a:cubicBezTo>
                <a:cubicBezTo>
                  <a:pt x="318657" y="212087"/>
                  <a:pt x="320093" y="204922"/>
                  <a:pt x="321528" y="196324"/>
                </a:cubicBezTo>
                <a:cubicBezTo>
                  <a:pt x="321528" y="189158"/>
                  <a:pt x="322964" y="180560"/>
                  <a:pt x="324399" y="171962"/>
                </a:cubicBezTo>
                <a:cubicBezTo>
                  <a:pt x="325834" y="180560"/>
                  <a:pt x="327270" y="189158"/>
                  <a:pt x="328705" y="196324"/>
                </a:cubicBezTo>
                <a:cubicBezTo>
                  <a:pt x="330141" y="203489"/>
                  <a:pt x="331576" y="212087"/>
                  <a:pt x="333011" y="219252"/>
                </a:cubicBezTo>
                <a:cubicBezTo>
                  <a:pt x="335882" y="220685"/>
                  <a:pt x="340188" y="220685"/>
                  <a:pt x="343059" y="222118"/>
                </a:cubicBezTo>
                <a:cubicBezTo>
                  <a:pt x="347365" y="213520"/>
                  <a:pt x="350236" y="206355"/>
                  <a:pt x="354542" y="199190"/>
                </a:cubicBezTo>
                <a:cubicBezTo>
                  <a:pt x="358848" y="193458"/>
                  <a:pt x="363155" y="184859"/>
                  <a:pt x="366025" y="177694"/>
                </a:cubicBezTo>
                <a:cubicBezTo>
                  <a:pt x="364590" y="186292"/>
                  <a:pt x="363155" y="194891"/>
                  <a:pt x="361719" y="202056"/>
                </a:cubicBezTo>
                <a:cubicBezTo>
                  <a:pt x="361719" y="210654"/>
                  <a:pt x="360284" y="217819"/>
                  <a:pt x="358848" y="224984"/>
                </a:cubicBezTo>
                <a:cubicBezTo>
                  <a:pt x="363155" y="226417"/>
                  <a:pt x="367461" y="226417"/>
                  <a:pt x="371767" y="227850"/>
                </a:cubicBezTo>
                <a:cubicBezTo>
                  <a:pt x="376073" y="207788"/>
                  <a:pt x="378944" y="189158"/>
                  <a:pt x="381815" y="169096"/>
                </a:cubicBezTo>
                <a:cubicBezTo>
                  <a:pt x="374638" y="167663"/>
                  <a:pt x="368896" y="166230"/>
                  <a:pt x="361719" y="164797"/>
                </a:cubicBezTo>
                <a:cubicBezTo>
                  <a:pt x="357413" y="170529"/>
                  <a:pt x="354542" y="176261"/>
                  <a:pt x="350236" y="183426"/>
                </a:cubicBezTo>
                <a:cubicBezTo>
                  <a:pt x="347365" y="189158"/>
                  <a:pt x="344494" y="196324"/>
                  <a:pt x="341624" y="203489"/>
                </a:cubicBezTo>
                <a:cubicBezTo>
                  <a:pt x="340188" y="196324"/>
                  <a:pt x="340188" y="189158"/>
                  <a:pt x="338753" y="181993"/>
                </a:cubicBezTo>
                <a:cubicBezTo>
                  <a:pt x="337318" y="174828"/>
                  <a:pt x="335882" y="167663"/>
                  <a:pt x="334447" y="160498"/>
                </a:cubicBezTo>
                <a:cubicBezTo>
                  <a:pt x="327270" y="160498"/>
                  <a:pt x="320093" y="159065"/>
                  <a:pt x="312916" y="159065"/>
                </a:cubicBezTo>
                <a:close/>
                <a:moveTo>
                  <a:pt x="269854" y="157632"/>
                </a:moveTo>
                <a:cubicBezTo>
                  <a:pt x="248323" y="157632"/>
                  <a:pt x="236840" y="173395"/>
                  <a:pt x="238275" y="190592"/>
                </a:cubicBezTo>
                <a:cubicBezTo>
                  <a:pt x="239711" y="207788"/>
                  <a:pt x="252629" y="219252"/>
                  <a:pt x="269854" y="219252"/>
                </a:cubicBezTo>
                <a:cubicBezTo>
                  <a:pt x="288514" y="217819"/>
                  <a:pt x="301433" y="207788"/>
                  <a:pt x="301433" y="187725"/>
                </a:cubicBezTo>
                <a:cubicBezTo>
                  <a:pt x="302868" y="170529"/>
                  <a:pt x="291385" y="156199"/>
                  <a:pt x="269854" y="157632"/>
                </a:cubicBezTo>
                <a:close/>
                <a:moveTo>
                  <a:pt x="304303" y="0"/>
                </a:moveTo>
                <a:lnTo>
                  <a:pt x="351671" y="104610"/>
                </a:lnTo>
                <a:lnTo>
                  <a:pt x="396169" y="47289"/>
                </a:lnTo>
                <a:lnTo>
                  <a:pt x="420570" y="107476"/>
                </a:lnTo>
                <a:lnTo>
                  <a:pt x="498082" y="71651"/>
                </a:lnTo>
                <a:lnTo>
                  <a:pt x="489469" y="128971"/>
                </a:lnTo>
                <a:lnTo>
                  <a:pt x="554062" y="144735"/>
                </a:lnTo>
                <a:lnTo>
                  <a:pt x="492340" y="180560"/>
                </a:lnTo>
                <a:lnTo>
                  <a:pt x="565545" y="226417"/>
                </a:lnTo>
                <a:lnTo>
                  <a:pt x="469374" y="255078"/>
                </a:lnTo>
                <a:lnTo>
                  <a:pt x="516742" y="320996"/>
                </a:lnTo>
                <a:lnTo>
                  <a:pt x="452149" y="282305"/>
                </a:lnTo>
                <a:lnTo>
                  <a:pt x="440666" y="336760"/>
                </a:lnTo>
                <a:lnTo>
                  <a:pt x="413393" y="322429"/>
                </a:lnTo>
                <a:lnTo>
                  <a:pt x="387556" y="285171"/>
                </a:lnTo>
                <a:lnTo>
                  <a:pt x="380379" y="305233"/>
                </a:lnTo>
                <a:lnTo>
                  <a:pt x="360284" y="293769"/>
                </a:lnTo>
                <a:lnTo>
                  <a:pt x="335882" y="374018"/>
                </a:lnTo>
                <a:lnTo>
                  <a:pt x="281337" y="308099"/>
                </a:lnTo>
                <a:lnTo>
                  <a:pt x="269854" y="375451"/>
                </a:lnTo>
                <a:lnTo>
                  <a:pt x="236840" y="300934"/>
                </a:lnTo>
                <a:lnTo>
                  <a:pt x="225357" y="323862"/>
                </a:lnTo>
                <a:lnTo>
                  <a:pt x="208132" y="286604"/>
                </a:lnTo>
                <a:lnTo>
                  <a:pt x="206697" y="345358"/>
                </a:lnTo>
                <a:lnTo>
                  <a:pt x="189472" y="386915"/>
                </a:lnTo>
                <a:lnTo>
                  <a:pt x="149281" y="282305"/>
                </a:lnTo>
                <a:lnTo>
                  <a:pt x="60286" y="329594"/>
                </a:lnTo>
                <a:lnTo>
                  <a:pt x="96171" y="266542"/>
                </a:lnTo>
                <a:lnTo>
                  <a:pt x="37320" y="259377"/>
                </a:lnTo>
                <a:lnTo>
                  <a:pt x="94736" y="210654"/>
                </a:lnTo>
                <a:lnTo>
                  <a:pt x="0" y="166230"/>
                </a:lnTo>
                <a:lnTo>
                  <a:pt x="90430" y="146168"/>
                </a:lnTo>
                <a:lnTo>
                  <a:pt x="60286" y="71651"/>
                </a:lnTo>
                <a:lnTo>
                  <a:pt x="160764" y="108909"/>
                </a:lnTo>
                <a:lnTo>
                  <a:pt x="172247" y="90280"/>
                </a:lnTo>
                <a:lnTo>
                  <a:pt x="188037" y="124672"/>
                </a:lnTo>
                <a:lnTo>
                  <a:pt x="185166" y="68785"/>
                </a:lnTo>
                <a:lnTo>
                  <a:pt x="202391" y="41557"/>
                </a:lnTo>
                <a:lnTo>
                  <a:pt x="269854" y="100311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D22B9C-5830-4FFE-A5D2-3CAD0AD557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01801" y="1689451"/>
            <a:ext cx="3777400" cy="319097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B79A60E-EA9B-4355-B586-169CC04392B9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973400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3">
            <a:alphaModFix amt="92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6">
            <a:extLst>
              <a:ext uri="{FF2B5EF4-FFF2-40B4-BE49-F238E27FC236}">
                <a16:creationId xmlns:a16="http://schemas.microsoft.com/office/drawing/2014/main" id="{4E88BE82-0983-4358-B739-DA37A8C442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902200"/>
            <a:ext cx="12192000" cy="1955800"/>
          </a:xfrm>
          <a:prstGeom prst="rect">
            <a:avLst/>
          </a:prstGeom>
          <a:solidFill>
            <a:srgbClr val="E8555A">
              <a:alpha val="89000"/>
            </a:srgbClr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101" name="文本框 12"/>
          <p:cNvSpPr txBox="1">
            <a:spLocks noChangeArrowheads="1"/>
          </p:cNvSpPr>
          <p:nvPr/>
        </p:nvSpPr>
        <p:spPr bwMode="auto">
          <a:xfrm>
            <a:off x="2762250" y="3632200"/>
            <a:ext cx="3919538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数据说明</a:t>
            </a:r>
          </a:p>
        </p:txBody>
      </p:sp>
      <p:sp>
        <p:nvSpPr>
          <p:cNvPr id="10" name="文本框 8">
            <a:extLst>
              <a:ext uri="{FF2B5EF4-FFF2-40B4-BE49-F238E27FC236}">
                <a16:creationId xmlns:a16="http://schemas.microsoft.com/office/drawing/2014/main" id="{6A4FD808-C5DA-48F5-A9E4-F6BCB0E4D3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1533525"/>
            <a:ext cx="1495425" cy="538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344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85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kumimoji="0" lang="zh-CN" altLang="en-US" sz="34400" b="1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85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7">
            <a:extLst>
              <a:ext uri="{FF2B5EF4-FFF2-40B4-BE49-F238E27FC236}">
                <a16:creationId xmlns:a16="http://schemas.microsoft.com/office/drawing/2014/main" id="{C3AD4F38-44E6-4D7D-9325-465D473EFB49}"/>
              </a:ext>
            </a:extLst>
          </p:cNvPr>
          <p:cNvSpPr>
            <a:spLocks/>
          </p:cNvSpPr>
          <p:nvPr/>
        </p:nvSpPr>
        <p:spPr bwMode="auto">
          <a:xfrm>
            <a:off x="341314" y="4895850"/>
            <a:ext cx="1866178" cy="881063"/>
          </a:xfrm>
          <a:custGeom>
            <a:avLst/>
            <a:gdLst>
              <a:gd name="T0" fmla="*/ 352051 w 2156102"/>
              <a:gd name="T1" fmla="*/ 0 h 880167"/>
              <a:gd name="T2" fmla="*/ 1116904 w 2156102"/>
              <a:gd name="T3" fmla="*/ 0 h 880167"/>
              <a:gd name="T4" fmla="*/ 791688 w 2156102"/>
              <a:gd name="T5" fmla="*/ 294006 h 880167"/>
              <a:gd name="T6" fmla="*/ 791688 w 2156102"/>
              <a:gd name="T7" fmla="*/ 306853 h 880167"/>
              <a:gd name="T8" fmla="*/ 2155269 w 2156102"/>
              <a:gd name="T9" fmla="*/ 306853 h 880167"/>
              <a:gd name="T10" fmla="*/ 2155269 w 2156102"/>
              <a:gd name="T11" fmla="*/ 882858 h 880167"/>
              <a:gd name="T12" fmla="*/ 0 w 2156102"/>
              <a:gd name="T13" fmla="*/ 882858 h 880167"/>
              <a:gd name="T14" fmla="*/ 0 w 2156102"/>
              <a:gd name="T15" fmla="*/ 338973 h 880167"/>
              <a:gd name="T16" fmla="*/ 352051 w 2156102"/>
              <a:gd name="T17" fmla="*/ 0 h 880167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156102"/>
              <a:gd name="T28" fmla="*/ 0 h 880167"/>
              <a:gd name="T29" fmla="*/ 2156102 w 2156102"/>
              <a:gd name="T30" fmla="*/ 880167 h 880167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156102" h="880167">
                <a:moveTo>
                  <a:pt x="352186" y="0"/>
                </a:moveTo>
                <a:lnTo>
                  <a:pt x="1117336" y="0"/>
                </a:lnTo>
                <a:lnTo>
                  <a:pt x="791994" y="293110"/>
                </a:lnTo>
                <a:lnTo>
                  <a:pt x="791994" y="305918"/>
                </a:lnTo>
                <a:lnTo>
                  <a:pt x="2156102" y="305918"/>
                </a:lnTo>
                <a:lnTo>
                  <a:pt x="2156102" y="880167"/>
                </a:lnTo>
                <a:lnTo>
                  <a:pt x="0" y="880167"/>
                </a:lnTo>
                <a:lnTo>
                  <a:pt x="0" y="337940"/>
                </a:lnTo>
                <a:lnTo>
                  <a:pt x="352186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28F9FB6-8C87-4F2B-A0AB-ED2813724CC6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405686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264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数据来源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6365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F5C6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C91A85C7-94C5-4F17-AD83-2D77B8CAF1F5}"/>
              </a:ext>
            </a:extLst>
          </p:cNvPr>
          <p:cNvSpPr/>
          <p:nvPr/>
        </p:nvSpPr>
        <p:spPr>
          <a:xfrm>
            <a:off x="6345381" y="2281888"/>
            <a:ext cx="4193310" cy="403957"/>
          </a:xfrm>
          <a:prstGeom prst="rect">
            <a:avLst/>
          </a:prstGeom>
          <a:solidFill>
            <a:srgbClr val="EF5C61">
              <a:alpha val="19000"/>
            </a:srgbClr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某在线民宿预订平台北京地区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475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条房源数据</a:t>
            </a: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B985C0E1-A8A7-4885-8287-A99D5E4FD71A}"/>
              </a:ext>
            </a:extLst>
          </p:cNvPr>
          <p:cNvGrpSpPr/>
          <p:nvPr/>
        </p:nvGrpSpPr>
        <p:grpSpPr>
          <a:xfrm>
            <a:off x="6345381" y="1471576"/>
            <a:ext cx="2680855" cy="472683"/>
            <a:chOff x="3848100" y="586121"/>
            <a:chExt cx="3163409" cy="557765"/>
          </a:xfrm>
          <a:solidFill>
            <a:srgbClr val="E63650"/>
          </a:solidFill>
        </p:grpSpPr>
        <p:sp>
          <p:nvSpPr>
            <p:cNvPr id="33" name="任意多边形 18">
              <a:extLst>
                <a:ext uri="{FF2B5EF4-FFF2-40B4-BE49-F238E27FC236}">
                  <a16:creationId xmlns:a16="http://schemas.microsoft.com/office/drawing/2014/main" id="{A370FEFF-5CF4-4D6F-822D-2BA8A14EA306}"/>
                </a:ext>
              </a:extLst>
            </p:cNvPr>
            <p:cNvSpPr/>
            <p:nvPr/>
          </p:nvSpPr>
          <p:spPr>
            <a:xfrm flipH="1">
              <a:off x="3848100" y="586121"/>
              <a:ext cx="3163409" cy="557765"/>
            </a:xfrm>
            <a:custGeom>
              <a:avLst/>
              <a:gdLst>
                <a:gd name="connsiteX0" fmla="*/ 4248150 w 4495800"/>
                <a:gd name="connsiteY0" fmla="*/ 0 h 495300"/>
                <a:gd name="connsiteX1" fmla="*/ 2247900 w 4495800"/>
                <a:gd name="connsiteY1" fmla="*/ 0 h 495300"/>
                <a:gd name="connsiteX2" fmla="*/ 247650 w 4495800"/>
                <a:gd name="connsiteY2" fmla="*/ 0 h 495300"/>
                <a:gd name="connsiteX3" fmla="*/ 0 w 4495800"/>
                <a:gd name="connsiteY3" fmla="*/ 247650 h 495300"/>
                <a:gd name="connsiteX4" fmla="*/ 247650 w 4495800"/>
                <a:gd name="connsiteY4" fmla="*/ 495300 h 495300"/>
                <a:gd name="connsiteX5" fmla="*/ 2247900 w 4495800"/>
                <a:gd name="connsiteY5" fmla="*/ 495300 h 495300"/>
                <a:gd name="connsiteX6" fmla="*/ 4248150 w 4495800"/>
                <a:gd name="connsiteY6" fmla="*/ 495300 h 495300"/>
                <a:gd name="connsiteX7" fmla="*/ 4495800 w 4495800"/>
                <a:gd name="connsiteY7" fmla="*/ 247650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5800" h="495300">
                  <a:moveTo>
                    <a:pt x="4248150" y="0"/>
                  </a:moveTo>
                  <a:lnTo>
                    <a:pt x="2247900" y="0"/>
                  </a:lnTo>
                  <a:lnTo>
                    <a:pt x="247650" y="0"/>
                  </a:lnTo>
                  <a:lnTo>
                    <a:pt x="0" y="247650"/>
                  </a:lnTo>
                  <a:lnTo>
                    <a:pt x="247650" y="495300"/>
                  </a:lnTo>
                  <a:lnTo>
                    <a:pt x="2247900" y="495300"/>
                  </a:lnTo>
                  <a:lnTo>
                    <a:pt x="4248150" y="495300"/>
                  </a:lnTo>
                  <a:lnTo>
                    <a:pt x="4495800" y="24765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354184F0-D8FE-4B70-A847-195368FC552D}"/>
                </a:ext>
              </a:extLst>
            </p:cNvPr>
            <p:cNvSpPr txBox="1"/>
            <p:nvPr/>
          </p:nvSpPr>
          <p:spPr>
            <a:xfrm>
              <a:off x="4667741" y="647320"/>
              <a:ext cx="1617648" cy="472129"/>
            </a:xfrm>
            <a:prstGeom prst="rect">
              <a:avLst/>
            </a:prstGeom>
            <a:grp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3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数据获取</a:t>
              </a: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8D3A7CBC-29B0-4018-9901-1533D31ADBE7}"/>
              </a:ext>
            </a:extLst>
          </p:cNvPr>
          <p:cNvSpPr>
            <a:spLocks noChangeAspect="1"/>
          </p:cNvSpPr>
          <p:nvPr/>
        </p:nvSpPr>
        <p:spPr bwMode="auto">
          <a:xfrm>
            <a:off x="0" y="1126836"/>
            <a:ext cx="4990238" cy="5061528"/>
          </a:xfrm>
          <a:prstGeom prst="rect">
            <a:avLst/>
          </a:prstGeom>
          <a:blipFill dpi="0" rotWithShape="1">
            <a:blip r:embed="rId2">
              <a:alphaModFix amt="8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-40000"/>
                      </a14:imgEffect>
                    </a14:imgLayer>
                  </a14:imgProps>
                </a:ext>
              </a:extLst>
            </a:blip>
            <a:srcRect/>
            <a:stretch>
              <a:fillRect l="-34118" r="-37310"/>
            </a:stretch>
          </a:blipFill>
          <a:ln w="25400" cap="flat" cmpd="sng" algn="ctr">
            <a:noFill/>
            <a:prstDash val="solid"/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51AA3B53-750B-4BA6-9757-184585042CED}"/>
              </a:ext>
            </a:extLst>
          </p:cNvPr>
          <p:cNvGrpSpPr/>
          <p:nvPr/>
        </p:nvGrpSpPr>
        <p:grpSpPr>
          <a:xfrm>
            <a:off x="6345381" y="3429000"/>
            <a:ext cx="2680855" cy="472683"/>
            <a:chOff x="3848100" y="586121"/>
            <a:chExt cx="3163409" cy="557765"/>
          </a:xfrm>
          <a:solidFill>
            <a:srgbClr val="E63650"/>
          </a:solidFill>
        </p:grpSpPr>
        <p:sp>
          <p:nvSpPr>
            <p:cNvPr id="42" name="任意多边形 18">
              <a:extLst>
                <a:ext uri="{FF2B5EF4-FFF2-40B4-BE49-F238E27FC236}">
                  <a16:creationId xmlns:a16="http://schemas.microsoft.com/office/drawing/2014/main" id="{0305D15A-11E8-45F2-8BF2-50DB0724EC57}"/>
                </a:ext>
              </a:extLst>
            </p:cNvPr>
            <p:cNvSpPr/>
            <p:nvPr/>
          </p:nvSpPr>
          <p:spPr>
            <a:xfrm flipH="1">
              <a:off x="3848100" y="586121"/>
              <a:ext cx="3163409" cy="557765"/>
            </a:xfrm>
            <a:custGeom>
              <a:avLst/>
              <a:gdLst>
                <a:gd name="connsiteX0" fmla="*/ 4248150 w 4495800"/>
                <a:gd name="connsiteY0" fmla="*/ 0 h 495300"/>
                <a:gd name="connsiteX1" fmla="*/ 2247900 w 4495800"/>
                <a:gd name="connsiteY1" fmla="*/ 0 h 495300"/>
                <a:gd name="connsiteX2" fmla="*/ 247650 w 4495800"/>
                <a:gd name="connsiteY2" fmla="*/ 0 h 495300"/>
                <a:gd name="connsiteX3" fmla="*/ 0 w 4495800"/>
                <a:gd name="connsiteY3" fmla="*/ 247650 h 495300"/>
                <a:gd name="connsiteX4" fmla="*/ 247650 w 4495800"/>
                <a:gd name="connsiteY4" fmla="*/ 495300 h 495300"/>
                <a:gd name="connsiteX5" fmla="*/ 2247900 w 4495800"/>
                <a:gd name="connsiteY5" fmla="*/ 495300 h 495300"/>
                <a:gd name="connsiteX6" fmla="*/ 4248150 w 4495800"/>
                <a:gd name="connsiteY6" fmla="*/ 495300 h 495300"/>
                <a:gd name="connsiteX7" fmla="*/ 4495800 w 4495800"/>
                <a:gd name="connsiteY7" fmla="*/ 247650 h 495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95800" h="495300">
                  <a:moveTo>
                    <a:pt x="4248150" y="0"/>
                  </a:moveTo>
                  <a:lnTo>
                    <a:pt x="2247900" y="0"/>
                  </a:lnTo>
                  <a:lnTo>
                    <a:pt x="247650" y="0"/>
                  </a:lnTo>
                  <a:lnTo>
                    <a:pt x="0" y="247650"/>
                  </a:lnTo>
                  <a:lnTo>
                    <a:pt x="247650" y="495300"/>
                  </a:lnTo>
                  <a:lnTo>
                    <a:pt x="2247900" y="495300"/>
                  </a:lnTo>
                  <a:lnTo>
                    <a:pt x="4248150" y="495300"/>
                  </a:lnTo>
                  <a:lnTo>
                    <a:pt x="4495800" y="24765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endPara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/>
                <a:ea typeface="宋体"/>
                <a:cs typeface="+mn-cs"/>
              </a:endParaRP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6E727054-9FA4-4AD1-B9D5-4BDBD5046318}"/>
                </a:ext>
              </a:extLst>
            </p:cNvPr>
            <p:cNvSpPr txBox="1"/>
            <p:nvPr/>
          </p:nvSpPr>
          <p:spPr>
            <a:xfrm>
              <a:off x="4667741" y="647320"/>
              <a:ext cx="1617648" cy="472129"/>
            </a:xfrm>
            <a:prstGeom prst="rect">
              <a:avLst/>
            </a:prstGeom>
            <a:grp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zh-CN" altLang="en-US" sz="2000" b="1" i="0" u="none" strike="noStrike" kern="1200" cap="none" spc="30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黑体" panose="02010609060101010101" pitchFamily="49" charset="-122"/>
                  <a:ea typeface="黑体" panose="02010609060101010101" pitchFamily="49" charset="-122"/>
                  <a:cs typeface="阿里巴巴普惠体" panose="00020600040101010101" pitchFamily="18" charset="-122"/>
                </a:rPr>
                <a:t>数据处理</a:t>
              </a:r>
            </a:p>
          </p:txBody>
        </p:sp>
      </p:grpSp>
      <p:sp>
        <p:nvSpPr>
          <p:cNvPr id="44" name="矩形 43">
            <a:extLst>
              <a:ext uri="{FF2B5EF4-FFF2-40B4-BE49-F238E27FC236}">
                <a16:creationId xmlns:a16="http://schemas.microsoft.com/office/drawing/2014/main" id="{43EE6903-DCB8-4A6F-8307-68FDFD5BB07C}"/>
              </a:ext>
            </a:extLst>
          </p:cNvPr>
          <p:cNvSpPr/>
          <p:nvPr/>
        </p:nvSpPr>
        <p:spPr>
          <a:xfrm>
            <a:off x="6345381" y="4272326"/>
            <a:ext cx="4193310" cy="1253805"/>
          </a:xfrm>
          <a:prstGeom prst="rect">
            <a:avLst/>
          </a:prstGeom>
          <a:solidFill>
            <a:srgbClr val="EF5C61">
              <a:alpha val="19000"/>
            </a:srgbClr>
          </a:solidFill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房源评价等级：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五星房源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——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房源评分为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5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分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非五星房源</a:t>
            </a: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——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房源评分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低于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5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阿里巴巴普惠体" panose="00020600040101010101" pitchFamily="18" charset="-122"/>
              </a:rPr>
              <a:t>分 </a:t>
            </a:r>
            <a:endParaRPr kumimoji="0" lang="en-US" altLang="zh-CN" sz="16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阿里巴巴普惠体" panose="00020600040101010101" pitchFamily="18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943F165-7BB5-48B6-9445-DD733DA2BD19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</p:spTree>
    <p:extLst>
      <p:ext uri="{BB962C8B-B14F-4D97-AF65-F5344CB8AC3E}">
        <p14:creationId xmlns:p14="http://schemas.microsoft.com/office/powerpoint/2010/main" val="3684116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文本框 10"/>
          <p:cNvSpPr txBox="1">
            <a:spLocks noChangeArrowheads="1"/>
          </p:cNvSpPr>
          <p:nvPr/>
        </p:nvSpPr>
        <p:spPr bwMode="auto">
          <a:xfrm>
            <a:off x="174625" y="174363"/>
            <a:ext cx="26416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zh-CN" altLang="en-US" sz="2400" b="1" i="0" u="none" strike="noStrike" kern="1200" cap="none" spc="300" normalizeH="0" baseline="0" noProof="0" dirty="0">
                <a:ln>
                  <a:noFill/>
                </a:ln>
                <a:solidFill>
                  <a:srgbClr val="E6365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</a:rPr>
              <a:t>数据说明</a:t>
            </a:r>
          </a:p>
        </p:txBody>
      </p:sp>
      <p:sp>
        <p:nvSpPr>
          <p:cNvPr id="5123" name="矩形 1"/>
          <p:cNvSpPr>
            <a:spLocks noChangeArrowheads="1"/>
          </p:cNvSpPr>
          <p:nvPr/>
        </p:nvSpPr>
        <p:spPr bwMode="auto">
          <a:xfrm>
            <a:off x="0" y="188913"/>
            <a:ext cx="144463" cy="463550"/>
          </a:xfrm>
          <a:prstGeom prst="rect">
            <a:avLst/>
          </a:prstGeom>
          <a:solidFill>
            <a:srgbClr val="E63650"/>
          </a:solidFill>
          <a:ln>
            <a:noFill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EF5C61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69C378B-4AF2-4A1D-B3B7-37BA2225FFEC}"/>
              </a:ext>
            </a:extLst>
          </p:cNvPr>
          <p:cNvSpPr txBox="1"/>
          <p:nvPr/>
        </p:nvSpPr>
        <p:spPr>
          <a:xfrm>
            <a:off x="9071728" y="6446529"/>
            <a:ext cx="4628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狗熊会</a:t>
            </a:r>
            <a:r>
              <a:rPr lang="en-US" altLang="zh-CN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| </a:t>
            </a:r>
            <a:r>
              <a:rPr lang="zh-CN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聚数据英才，助产业振兴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3CE78BF-010A-4DE8-88C7-5DF4DBCE88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000" y="804828"/>
            <a:ext cx="7483655" cy="541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943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1622</TotalTime>
  <Words>878</Words>
  <Application>Microsoft Office PowerPoint</Application>
  <PresentationFormat>宽屏</PresentationFormat>
  <Paragraphs>120</Paragraphs>
  <Slides>24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阿里巴巴普惠体</vt:lpstr>
      <vt:lpstr>等线</vt:lpstr>
      <vt:lpstr>黑体</vt:lpstr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zxcswjtu@126.com</dc:creator>
  <cp:lastModifiedBy>zxcswjtu@126.com</cp:lastModifiedBy>
  <cp:revision>111</cp:revision>
  <dcterms:created xsi:type="dcterms:W3CDTF">2020-02-11T07:45:57Z</dcterms:created>
  <dcterms:modified xsi:type="dcterms:W3CDTF">2020-04-18T12:43:51Z</dcterms:modified>
</cp:coreProperties>
</file>

<file path=docProps/thumbnail.jpeg>
</file>